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389" r:id="rId3"/>
    <p:sldId id="383" r:id="rId4"/>
    <p:sldId id="392" r:id="rId5"/>
    <p:sldId id="393" r:id="rId6"/>
    <p:sldId id="394" r:id="rId7"/>
    <p:sldId id="395" r:id="rId8"/>
    <p:sldId id="402" r:id="rId9"/>
    <p:sldId id="403" r:id="rId10"/>
    <p:sldId id="396" r:id="rId11"/>
    <p:sldId id="397" r:id="rId12"/>
    <p:sldId id="398" r:id="rId13"/>
    <p:sldId id="399" r:id="rId14"/>
    <p:sldId id="400" r:id="rId15"/>
    <p:sldId id="401" r:id="rId16"/>
    <p:sldId id="382" r:id="rId17"/>
    <p:sldId id="365" r:id="rId18"/>
    <p:sldId id="369" r:id="rId19"/>
    <p:sldId id="370" r:id="rId20"/>
    <p:sldId id="371" r:id="rId21"/>
    <p:sldId id="391" r:id="rId22"/>
    <p:sldId id="374" r:id="rId23"/>
    <p:sldId id="375" r:id="rId24"/>
    <p:sldId id="373" r:id="rId25"/>
    <p:sldId id="390" r:id="rId26"/>
    <p:sldId id="376" r:id="rId27"/>
  </p:sldIdLst>
  <p:sldSz cx="12192000" cy="6858000"/>
  <p:notesSz cx="68199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SSON Charles (VFCOSCH)" initials="UW" lastIdx="4" clrIdx="0">
    <p:extLst>
      <p:ext uri="{19B8F6BF-5375-455C-9EA6-DF929625EA0E}">
        <p15:presenceInfo xmlns:p15="http://schemas.microsoft.com/office/powerpoint/2012/main" userId="COSSON Charles (VFCOS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93582" autoAdjust="0"/>
  </p:normalViewPr>
  <p:slideViewPr>
    <p:cSldViewPr snapToGrid="0">
      <p:cViewPr varScale="1">
        <p:scale>
          <a:sx n="62" d="100"/>
          <a:sy n="62" d="100"/>
        </p:scale>
        <p:origin x="1145" y="65"/>
      </p:cViewPr>
      <p:guideLst/>
    </p:cSldViewPr>
  </p:slideViewPr>
  <p:notesTextViewPr>
    <p:cViewPr>
      <p:scale>
        <a:sx n="3" d="2"/>
        <a:sy n="3" d="2"/>
      </p:scale>
      <p:origin x="0" y="0"/>
    </p:cViewPr>
  </p:notesTextViewPr>
  <p:sorterViewPr>
    <p:cViewPr>
      <p:scale>
        <a:sx n="118" d="100"/>
        <a:sy n="118" d="100"/>
      </p:scale>
      <p:origin x="0" y="-15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38B82180-028E-4904-8209-9D74DC01BAAB}" type="datetimeFigureOut">
              <a:rPr lang="fr-FR" smtClean="0"/>
              <a:t>24/06/2020</a:t>
            </a:fld>
            <a:endParaRPr lang="fr-FR"/>
          </a:p>
        </p:txBody>
      </p:sp>
      <p:sp>
        <p:nvSpPr>
          <p:cNvPr id="4" name="Espace réservé de l'image des diapositives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990" y="4773373"/>
            <a:ext cx="5455920" cy="3905489"/>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802FAC66-8505-498E-B937-40AD9C1C1FB1}" type="slidenum">
              <a:rPr lang="fr-FR" smtClean="0"/>
              <a:t>‹N°›</a:t>
            </a:fld>
            <a:endParaRPr lang="fr-FR"/>
          </a:p>
        </p:txBody>
      </p:sp>
    </p:spTree>
    <p:extLst>
      <p:ext uri="{BB962C8B-B14F-4D97-AF65-F5344CB8AC3E}">
        <p14:creationId xmlns:p14="http://schemas.microsoft.com/office/powerpoint/2010/main" val="11865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6E92E-1CC9-49FE-85F2-4F6117653B4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638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6E92E-1CC9-49FE-85F2-4F6117653B4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290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de frais d’avenant</a:t>
            </a:r>
          </a:p>
          <a:p>
            <a:endParaRPr lang="fr-FR" dirty="0"/>
          </a:p>
        </p:txBody>
      </p:sp>
      <p:sp>
        <p:nvSpPr>
          <p:cNvPr id="4" name="Espace réservé du numéro de diapositive 3"/>
          <p:cNvSpPr>
            <a:spLocks noGrp="1"/>
          </p:cNvSpPr>
          <p:nvPr>
            <p:ph type="sldNum" sz="quarter" idx="10"/>
          </p:nvPr>
        </p:nvSpPr>
        <p:spPr/>
        <p:txBody>
          <a:bodyPr/>
          <a:lstStyle/>
          <a:p>
            <a:fld id="{802FAC66-8505-498E-B937-40AD9C1C1FB1}" type="slidenum">
              <a:rPr lang="fr-FR" smtClean="0"/>
              <a:t>16</a:t>
            </a:fld>
            <a:endParaRPr lang="fr-FR"/>
          </a:p>
        </p:txBody>
      </p:sp>
    </p:spTree>
    <p:extLst>
      <p:ext uri="{BB962C8B-B14F-4D97-AF65-F5344CB8AC3E}">
        <p14:creationId xmlns:p14="http://schemas.microsoft.com/office/powerpoint/2010/main" val="408902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cap="small" dirty="0">
                <a:solidFill>
                  <a:srgbClr val="7030A0"/>
                </a:solidFill>
                <a:latin typeface="Cabin Sketch" panose="020B0503050202020004" pitchFamily="34" charset="0"/>
              </a:rPr>
              <a:t>Hausse des lignes dont Prorogation des lignes DAILLY, découvert jusqu’à 1 mois de CA et confirmation des concours pour garantie BPI, ligne de crédit de campagne sur 90 jours renouvelable 1 fois</a:t>
            </a:r>
          </a:p>
          <a:p>
            <a:endParaRPr lang="fr-FR" dirty="0"/>
          </a:p>
        </p:txBody>
      </p:sp>
      <p:sp>
        <p:nvSpPr>
          <p:cNvPr id="4" name="Espace réservé du numéro de diapositive 3"/>
          <p:cNvSpPr>
            <a:spLocks noGrp="1"/>
          </p:cNvSpPr>
          <p:nvPr>
            <p:ph type="sldNum" sz="quarter" idx="10"/>
          </p:nvPr>
        </p:nvSpPr>
        <p:spPr/>
        <p:txBody>
          <a:bodyPr/>
          <a:lstStyle/>
          <a:p>
            <a:fld id="{802FAC66-8505-498E-B937-40AD9C1C1FB1}" type="slidenum">
              <a:rPr lang="fr-FR" smtClean="0"/>
              <a:t>18</a:t>
            </a:fld>
            <a:endParaRPr lang="fr-FR"/>
          </a:p>
        </p:txBody>
      </p:sp>
    </p:spTree>
    <p:extLst>
      <p:ext uri="{BB962C8B-B14F-4D97-AF65-F5344CB8AC3E}">
        <p14:creationId xmlns:p14="http://schemas.microsoft.com/office/powerpoint/2010/main" val="415769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02FAC66-8505-498E-B937-40AD9C1C1FB1}" type="slidenum">
              <a:rPr lang="fr-FR" smtClean="0"/>
              <a:t>25</a:t>
            </a:fld>
            <a:endParaRPr lang="fr-FR"/>
          </a:p>
        </p:txBody>
      </p:sp>
    </p:spTree>
    <p:extLst>
      <p:ext uri="{BB962C8B-B14F-4D97-AF65-F5344CB8AC3E}">
        <p14:creationId xmlns:p14="http://schemas.microsoft.com/office/powerpoint/2010/main" val="257219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AF369E46-9CD8-4A9D-88F2-6DC991ECA9B2}" type="datetimeFigureOut">
              <a:rPr lang="fr-FR">
                <a:solidFill>
                  <a:prstClr val="black">
                    <a:tint val="75000"/>
                  </a:prstClr>
                </a:solidFill>
              </a:rPr>
              <a:pPr>
                <a:defRPr/>
              </a:pPr>
              <a:t>24/06/2020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52D4133-0D2D-47E2-AF62-4CEB9AD02631}" type="slidenum">
              <a:rPr lang="fr-FR" altLang="fr-FR"/>
              <a:pPr>
                <a:defRPr/>
              </a:pPr>
              <a:t>‹N°›</a:t>
            </a:fld>
            <a:endParaRPr lang="fr-FR" altLang="fr-FR"/>
          </a:p>
        </p:txBody>
      </p:sp>
    </p:spTree>
    <p:extLst>
      <p:ext uri="{BB962C8B-B14F-4D97-AF65-F5344CB8AC3E}">
        <p14:creationId xmlns:p14="http://schemas.microsoft.com/office/powerpoint/2010/main" val="44430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31D1FEA-26AC-46F0-84D9-8760893346DC}" type="datetimeFigureOut">
              <a:rPr lang="fr-FR">
                <a:solidFill>
                  <a:prstClr val="black">
                    <a:tint val="75000"/>
                  </a:prstClr>
                </a:solidFill>
              </a:rPr>
              <a:pPr>
                <a:defRPr/>
              </a:pPr>
              <a:t>24/06/2020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98F5807-4A68-4860-A226-035B018D668E}" type="slidenum">
              <a:rPr lang="fr-FR" altLang="fr-FR"/>
              <a:pPr>
                <a:defRPr/>
              </a:pPr>
              <a:t>‹N°›</a:t>
            </a:fld>
            <a:endParaRPr lang="fr-FR" altLang="fr-FR"/>
          </a:p>
        </p:txBody>
      </p:sp>
    </p:spTree>
    <p:extLst>
      <p:ext uri="{BB962C8B-B14F-4D97-AF65-F5344CB8AC3E}">
        <p14:creationId xmlns:p14="http://schemas.microsoft.com/office/powerpoint/2010/main" val="386049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EBB0104A-D7EC-4767-A903-BEB25E574E87}" type="datetimeFigureOut">
              <a:rPr lang="fr-FR">
                <a:solidFill>
                  <a:prstClr val="black">
                    <a:tint val="75000"/>
                  </a:prstClr>
                </a:solidFill>
              </a:rPr>
              <a:pPr>
                <a:defRPr/>
              </a:pPr>
              <a:t>24/06/2020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DFA652D-4A67-475E-BD99-929FF471006A}" type="slidenum">
              <a:rPr lang="fr-FR" altLang="fr-FR"/>
              <a:pPr>
                <a:defRPr/>
              </a:pPr>
              <a:t>‹N°›</a:t>
            </a:fld>
            <a:endParaRPr lang="fr-FR" altLang="fr-FR"/>
          </a:p>
        </p:txBody>
      </p:sp>
    </p:spTree>
    <p:extLst>
      <p:ext uri="{BB962C8B-B14F-4D97-AF65-F5344CB8AC3E}">
        <p14:creationId xmlns:p14="http://schemas.microsoft.com/office/powerpoint/2010/main" val="92081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_fond_blanc">
    <p:spTree>
      <p:nvGrpSpPr>
        <p:cNvPr id="1" name=""/>
        <p:cNvGrpSpPr/>
        <p:nvPr/>
      </p:nvGrpSpPr>
      <p:grpSpPr>
        <a:xfrm>
          <a:off x="0" y="0"/>
          <a:ext cx="0" cy="0"/>
          <a:chOff x="0" y="0"/>
          <a:chExt cx="0" cy="0"/>
        </a:xfrm>
      </p:grpSpPr>
      <p:pic>
        <p:nvPicPr>
          <p:cNvPr id="13" name="Image 12" descr="signature_titre.jpg"/>
          <p:cNvPicPr>
            <a:picLocks noChangeAspect="1"/>
          </p:cNvPicPr>
          <p:nvPr userDrawn="1"/>
        </p:nvPicPr>
        <p:blipFill>
          <a:blip r:embed="rId2" cstate="print"/>
          <a:stretch>
            <a:fillRect/>
          </a:stretch>
        </p:blipFill>
        <p:spPr>
          <a:xfrm>
            <a:off x="0" y="0"/>
            <a:ext cx="12192000" cy="2377440"/>
          </a:xfrm>
          <a:prstGeom prst="rect">
            <a:avLst/>
          </a:prstGeom>
        </p:spPr>
      </p:pic>
      <p:sp>
        <p:nvSpPr>
          <p:cNvPr id="2" name="Titre 1"/>
          <p:cNvSpPr>
            <a:spLocks noGrp="1"/>
          </p:cNvSpPr>
          <p:nvPr>
            <p:ph type="ctrTitle"/>
          </p:nvPr>
        </p:nvSpPr>
        <p:spPr>
          <a:xfrm>
            <a:off x="1296000" y="2975620"/>
            <a:ext cx="9600000" cy="1518642"/>
          </a:xfrm>
        </p:spPr>
        <p:txBody>
          <a:bodyPr anchor="t" anchorCtr="0"/>
          <a:lstStyle>
            <a:lvl1pPr>
              <a:lnSpc>
                <a:spcPct val="85000"/>
              </a:lnSpc>
              <a:defRPr sz="2400">
                <a:solidFill>
                  <a:schemeClr val="accent2"/>
                </a:solidFill>
              </a:defRPr>
            </a:lvl1pPr>
          </a:lstStyle>
          <a:p>
            <a:r>
              <a:rPr lang="fr-FR" dirty="0"/>
              <a:t>Modifiez le style du titre</a:t>
            </a:r>
          </a:p>
        </p:txBody>
      </p:sp>
      <p:cxnSp>
        <p:nvCxnSpPr>
          <p:cNvPr id="8" name="Connecteur droit 7"/>
          <p:cNvCxnSpPr/>
          <p:nvPr userDrawn="1"/>
        </p:nvCxnSpPr>
        <p:spPr>
          <a:xfrm>
            <a:off x="1296000" y="2628000"/>
            <a:ext cx="960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Espace réservé de la date 9"/>
          <p:cNvSpPr>
            <a:spLocks noGrp="1"/>
          </p:cNvSpPr>
          <p:nvPr>
            <p:ph type="dt" sz="half" idx="10"/>
          </p:nvPr>
        </p:nvSpPr>
        <p:spPr>
          <a:xfrm>
            <a:off x="1296000" y="4438800"/>
            <a:ext cx="9600000" cy="720000"/>
          </a:xfrm>
          <a:prstGeom prst="rect">
            <a:avLst/>
          </a:prstGeom>
        </p:spPr>
        <p:txBody>
          <a:bodyPr anchor="t" anchorCtr="0"/>
          <a:lstStyle>
            <a:lvl1pPr algn="l">
              <a:defRPr sz="2000">
                <a:solidFill>
                  <a:schemeClr val="accent1"/>
                </a:solidFill>
                <a:latin typeface="+mj-lt"/>
              </a:defRPr>
            </a:lvl1pPr>
          </a:lstStyle>
          <a:p>
            <a:fld id="{121F5AB3-A377-4667-B84E-E4C429C77C9B}" type="datetime1">
              <a:rPr lang="fr-FR" smtClean="0"/>
              <a:pPr/>
              <a:t>24/06/2020</a:t>
            </a:fld>
            <a:endParaRPr lang="fr-FR" dirty="0"/>
          </a:p>
        </p:txBody>
      </p:sp>
    </p:spTree>
    <p:extLst>
      <p:ext uri="{BB962C8B-B14F-4D97-AF65-F5344CB8AC3E}">
        <p14:creationId xmlns:p14="http://schemas.microsoft.com/office/powerpoint/2010/main" val="67461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52" name="think-cell Slide" r:id="rId5" imgW="526" imgH="526" progId="TCLayout.ActiveDocument.1">
                  <p:embed/>
                </p:oleObj>
              </mc:Choice>
              <mc:Fallback>
                <p:oleObj name="think-cell Slide" r:id="rId5" imgW="526" imgH="526" progId="TCLayout.ActiveDocument.1">
                  <p:embed/>
                  <p:pic>
                    <p:nvPicPr>
                      <p:cNvPr id="4" name="Object 3"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85000"/>
              </a:lnSpc>
              <a:spcBef>
                <a:spcPct val="0"/>
              </a:spcBef>
              <a:spcAft>
                <a:spcPct val="0"/>
              </a:spcAft>
            </a:pPr>
            <a:endParaRPr lang="fr-FR" sz="2400" b="0" i="0" baseline="0" dirty="0">
              <a:solidFill>
                <a:schemeClr val="tx1"/>
              </a:solidFill>
              <a:latin typeface="Impact" panose="020B0806030902050204" pitchFamily="34" charset="0"/>
              <a:ea typeface="+mj-ea"/>
              <a:cs typeface="+mj-cs"/>
              <a:sym typeface="Impact" panose="020B0806030902050204" pitchFamily="34" charset="0"/>
            </a:endParaRPr>
          </a:p>
        </p:txBody>
      </p:sp>
      <p:sp>
        <p:nvSpPr>
          <p:cNvPr id="2" name="Title 1"/>
          <p:cNvSpPr>
            <a:spLocks noGrp="1"/>
          </p:cNvSpPr>
          <p:nvPr>
            <p:ph type="title"/>
          </p:nvPr>
        </p:nvSpPr>
        <p:spPr/>
        <p:txBody>
          <a:bodyPr/>
          <a:lstStyle/>
          <a:p>
            <a:r>
              <a:rPr lang="fr-FR" noProof="0" dirty="0"/>
              <a:t>Click to </a:t>
            </a:r>
            <a:r>
              <a:rPr lang="fr-FR" noProof="0" dirty="0" err="1"/>
              <a:t>edit</a:t>
            </a:r>
            <a:r>
              <a:rPr lang="fr-FR" noProof="0" dirty="0"/>
              <a:t> Master </a:t>
            </a:r>
            <a:r>
              <a:rPr lang="fr-FR" noProof="0" dirty="0" err="1"/>
              <a:t>title</a:t>
            </a:r>
            <a:r>
              <a:rPr lang="fr-FR" noProof="0" dirty="0"/>
              <a:t> style</a:t>
            </a:r>
          </a:p>
        </p:txBody>
      </p:sp>
    </p:spTree>
    <p:extLst>
      <p:ext uri="{BB962C8B-B14F-4D97-AF65-F5344CB8AC3E}">
        <p14:creationId xmlns:p14="http://schemas.microsoft.com/office/powerpoint/2010/main" val="17931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ommaire de chapitre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80F0423D-7AB2-40A4-8A38-666C138050B1}" type="datetime1">
              <a:rPr lang="fr-FR" smtClean="0"/>
              <a:t>24/06/2020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8" name="Rectangle 7"/>
          <p:cNvSpPr/>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 name="Titre 1"/>
          <p:cNvSpPr>
            <a:spLocks noGrp="1"/>
          </p:cNvSpPr>
          <p:nvPr>
            <p:ph type="ctrTitle" hasCustomPrompt="1"/>
          </p:nvPr>
        </p:nvSpPr>
        <p:spPr>
          <a:xfrm>
            <a:off x="1190240" y="371521"/>
            <a:ext cx="4905760" cy="3411810"/>
          </a:xfrm>
        </p:spPr>
        <p:txBody>
          <a:bodyPr anchor="b" anchorCtr="0"/>
          <a:lstStyle>
            <a:lvl1pPr>
              <a:defRPr sz="20700">
                <a:solidFill>
                  <a:schemeClr val="bg2"/>
                </a:solidFill>
              </a:defRPr>
            </a:lvl1pPr>
          </a:lstStyle>
          <a:p>
            <a:r>
              <a:rPr lang="fr-FR" dirty="0"/>
              <a:t>00.</a:t>
            </a:r>
          </a:p>
        </p:txBody>
      </p:sp>
      <p:sp>
        <p:nvSpPr>
          <p:cNvPr id="3" name="Sous-titre 2"/>
          <p:cNvSpPr>
            <a:spLocks noGrp="1"/>
          </p:cNvSpPr>
          <p:nvPr>
            <p:ph type="subTitle" idx="1"/>
          </p:nvPr>
        </p:nvSpPr>
        <p:spPr>
          <a:xfrm>
            <a:off x="1296000" y="3473576"/>
            <a:ext cx="4800000" cy="2479549"/>
          </a:xfrm>
        </p:spPr>
        <p:txBody>
          <a:bodyPr/>
          <a:lstStyle>
            <a:lvl1pPr marL="0" indent="0" algn="l">
              <a:spcAft>
                <a:spcPts val="0"/>
              </a:spcAft>
              <a:buNone/>
              <a:defRPr sz="3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11" name="Espace réservé du texte 10"/>
          <p:cNvSpPr>
            <a:spLocks noGrp="1"/>
          </p:cNvSpPr>
          <p:nvPr>
            <p:ph type="body" sz="quarter" idx="13"/>
          </p:nvPr>
        </p:nvSpPr>
        <p:spPr>
          <a:xfrm>
            <a:off x="6864351" y="3039244"/>
            <a:ext cx="4800268" cy="3342084"/>
          </a:xfrm>
        </p:spPr>
        <p:txBody>
          <a:bodyPr/>
          <a:lstStyle>
            <a:lvl1pPr marL="180975" indent="-180975">
              <a:lnSpc>
                <a:spcPct val="100000"/>
              </a:lnSpc>
              <a:spcAft>
                <a:spcPts val="1600"/>
              </a:spcAft>
              <a:buFont typeface="+mj-lt"/>
              <a:buAutoNum type="alphaLcPeriod"/>
              <a:defRPr sz="1600">
                <a:solidFill>
                  <a:schemeClr val="accent2"/>
                </a:solidFill>
              </a:defRPr>
            </a:lvl1pPr>
            <a:lvl2pPr marL="457200" indent="-457200">
              <a:buFont typeface="+mj-lt"/>
              <a:buNone/>
              <a:defRPr sz="1400">
                <a:solidFill>
                  <a:schemeClr val="accent2"/>
                </a:solidFill>
                <a:latin typeface="+mn-lt"/>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536649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Couverture_fond_blanc">
    <p:spTree>
      <p:nvGrpSpPr>
        <p:cNvPr id="1" name=""/>
        <p:cNvGrpSpPr/>
        <p:nvPr/>
      </p:nvGrpSpPr>
      <p:grpSpPr>
        <a:xfrm>
          <a:off x="0" y="0"/>
          <a:ext cx="0" cy="0"/>
          <a:chOff x="0" y="0"/>
          <a:chExt cx="0" cy="0"/>
        </a:xfrm>
      </p:grpSpPr>
      <p:pic>
        <p:nvPicPr>
          <p:cNvPr id="6" name="Image 5" descr="couv_2.jpg"/>
          <p:cNvPicPr>
            <a:picLocks noChangeAspect="1"/>
          </p:cNvPicPr>
          <p:nvPr/>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969364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e &amp; tableau">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121F5AB3-A377-4667-B84E-E4C429C77C9B}" type="datetime1">
              <a:rPr lang="fr-FR" smtClean="0"/>
              <a:pPr/>
              <a:t>24/06/2020</a:t>
            </a:fld>
            <a:endParaRPr lang="fr-FR" dirty="0"/>
          </a:p>
        </p:txBody>
      </p:sp>
      <p:sp>
        <p:nvSpPr>
          <p:cNvPr id="8" name="Espace réservé du numéro de diapositive 7"/>
          <p:cNvSpPr>
            <a:spLocks noGrp="1"/>
          </p:cNvSpPr>
          <p:nvPr>
            <p:ph type="sldNum" sz="quarter" idx="11"/>
          </p:nvPr>
        </p:nvSpPr>
        <p:spPr/>
        <p:txBody>
          <a:bodyPr/>
          <a:lstStyle/>
          <a:p>
            <a:fld id="{19858401-1896-4F80-9B2B-186795E41C27}" type="slidenum">
              <a:rPr lang="fr-FR" smtClean="0"/>
              <a:pPr/>
              <a:t>‹N°›</a:t>
            </a:fld>
            <a:endParaRPr lang="fr-FR" dirty="0"/>
          </a:p>
        </p:txBody>
      </p:sp>
      <p:sp>
        <p:nvSpPr>
          <p:cNvPr id="9" name="Espace réservé du pied de page 8"/>
          <p:cNvSpPr>
            <a:spLocks noGrp="1"/>
          </p:cNvSpPr>
          <p:nvPr>
            <p:ph type="ftr" sz="quarter" idx="12"/>
          </p:nvPr>
        </p:nvSpPr>
        <p:spPr/>
        <p:txBody>
          <a:bodyPr/>
          <a:lstStyle/>
          <a:p>
            <a:r>
              <a:rPr lang="fr-FR" dirty="0"/>
              <a:t>Titre de la présentation</a:t>
            </a:r>
          </a:p>
        </p:txBody>
      </p:sp>
      <p:sp>
        <p:nvSpPr>
          <p:cNvPr id="13" name="Espace réservé du texte 11"/>
          <p:cNvSpPr>
            <a:spLocks noGrp="1"/>
          </p:cNvSpPr>
          <p:nvPr>
            <p:ph type="body" sz="quarter" idx="13" hasCustomPrompt="1"/>
          </p:nvPr>
        </p:nvSpPr>
        <p:spPr>
          <a:xfrm>
            <a:off x="0" y="0"/>
            <a:ext cx="956733" cy="500814"/>
          </a:xfrm>
        </p:spPr>
        <p:txBody>
          <a:bodyPr anchor="b" anchorCtr="0"/>
          <a:lstStyle>
            <a:lvl1pPr algn="r">
              <a:defRPr sz="2500">
                <a:solidFill>
                  <a:schemeClr val="accent1"/>
                </a:solidFill>
                <a:latin typeface="+mj-lt"/>
              </a:defRPr>
            </a:lvl1pPr>
          </a:lstStyle>
          <a:p>
            <a:pPr lvl="0"/>
            <a:r>
              <a:rPr lang="fr-FR" dirty="0"/>
              <a:t>00.</a:t>
            </a:r>
          </a:p>
        </p:txBody>
      </p:sp>
      <p:sp>
        <p:nvSpPr>
          <p:cNvPr id="17" name="Titre 16"/>
          <p:cNvSpPr>
            <a:spLocks noGrp="1"/>
          </p:cNvSpPr>
          <p:nvPr>
            <p:ph type="title"/>
          </p:nvPr>
        </p:nvSpPr>
        <p:spPr/>
        <p:txBody>
          <a:bodyPr/>
          <a:lstStyle/>
          <a:p>
            <a:r>
              <a:rPr lang="fr-FR"/>
              <a:t>Modifiez le style du titre</a:t>
            </a:r>
          </a:p>
        </p:txBody>
      </p:sp>
      <p:sp>
        <p:nvSpPr>
          <p:cNvPr id="11" name="Espace réservé du texte 10"/>
          <p:cNvSpPr>
            <a:spLocks noGrp="1"/>
          </p:cNvSpPr>
          <p:nvPr>
            <p:ph type="body" sz="quarter" idx="16"/>
          </p:nvPr>
        </p:nvSpPr>
        <p:spPr>
          <a:xfrm>
            <a:off x="456000" y="908050"/>
            <a:ext cx="11280000" cy="864766"/>
          </a:xfrm>
        </p:spPr>
        <p:txBody>
          <a:bodyPr/>
          <a:lstStyle>
            <a:lvl1pPr>
              <a:spcAft>
                <a:spcPts val="0"/>
              </a:spcAft>
              <a:defRPr/>
            </a:lvl1pPr>
          </a:lstStyle>
          <a:p>
            <a:pPr lvl="0"/>
            <a:r>
              <a:rPr lang="fr-FR"/>
              <a:t>Modifier les styles du texte du masque</a:t>
            </a:r>
          </a:p>
        </p:txBody>
      </p:sp>
      <p:sp>
        <p:nvSpPr>
          <p:cNvPr id="12" name="Espace réservé du tableau 11"/>
          <p:cNvSpPr>
            <a:spLocks noGrp="1"/>
          </p:cNvSpPr>
          <p:nvPr>
            <p:ph type="tbl" sz="quarter" idx="17" hasCustomPrompt="1"/>
          </p:nvPr>
        </p:nvSpPr>
        <p:spPr>
          <a:xfrm>
            <a:off x="456000" y="1771200"/>
            <a:ext cx="11280000" cy="4181925"/>
          </a:xfrm>
          <a:solidFill>
            <a:schemeClr val="tx2">
              <a:lumMod val="20000"/>
              <a:lumOff val="80000"/>
            </a:schemeClr>
          </a:solidFill>
        </p:spPr>
        <p:txBody>
          <a:bodyPr bIns="648000" anchor="ctr" anchorCtr="0"/>
          <a:lstStyle>
            <a:lvl1pPr algn="ctr">
              <a:spcAft>
                <a:spcPts val="0"/>
              </a:spcAft>
              <a:defRPr sz="1200"/>
            </a:lvl1pPr>
          </a:lstStyle>
          <a:p>
            <a:r>
              <a:rPr lang="fr-FR" dirty="0"/>
              <a:t>Tableau</a:t>
            </a:r>
          </a:p>
        </p:txBody>
      </p:sp>
    </p:spTree>
    <p:extLst>
      <p:ext uri="{BB962C8B-B14F-4D97-AF65-F5344CB8AC3E}">
        <p14:creationId xmlns:p14="http://schemas.microsoft.com/office/powerpoint/2010/main" val="2225713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F6AB517-BC81-4B47-B3B3-6CE660D130EC}" type="datetimeFigureOut">
              <a:rPr lang="fr-FR">
                <a:solidFill>
                  <a:prstClr val="black">
                    <a:tint val="75000"/>
                  </a:prstClr>
                </a:solidFill>
              </a:rPr>
              <a:pPr>
                <a:defRPr/>
              </a:pPr>
              <a:t>24/06/2020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690BB6C-0A2F-45DF-8EEF-CE4C453890DE}" type="slidenum">
              <a:rPr lang="fr-FR" altLang="fr-FR"/>
              <a:pPr>
                <a:defRPr/>
              </a:pPr>
              <a:t>‹N°›</a:t>
            </a:fld>
            <a:endParaRPr lang="fr-FR" altLang="fr-FR"/>
          </a:p>
        </p:txBody>
      </p:sp>
    </p:spTree>
    <p:extLst>
      <p:ext uri="{BB962C8B-B14F-4D97-AF65-F5344CB8AC3E}">
        <p14:creationId xmlns:p14="http://schemas.microsoft.com/office/powerpoint/2010/main" val="40029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F6AB517-BC81-4B47-B3B3-6CE660D130EC}" type="datetimeFigureOut">
              <a:rPr lang="fr-FR">
                <a:solidFill>
                  <a:prstClr val="black">
                    <a:tint val="75000"/>
                  </a:prstClr>
                </a:solidFill>
              </a:rPr>
              <a:pPr>
                <a:defRPr/>
              </a:pPr>
              <a:t>24/06/2020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690BB6C-0A2F-45DF-8EEF-CE4C453890DE}" type="slidenum">
              <a:rPr lang="fr-FR" altLang="fr-FR"/>
              <a:pPr>
                <a:defRPr/>
              </a:pPr>
              <a:t>‹N°›</a:t>
            </a:fld>
            <a:endParaRPr lang="fr-FR" altLang="fr-FR"/>
          </a:p>
        </p:txBody>
      </p:sp>
    </p:spTree>
    <p:extLst>
      <p:ext uri="{BB962C8B-B14F-4D97-AF65-F5344CB8AC3E}">
        <p14:creationId xmlns:p14="http://schemas.microsoft.com/office/powerpoint/2010/main" val="263026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36ACE34-2C0B-43A9-B208-6064DFFADE84}" type="datetimeFigureOut">
              <a:rPr lang="fr-FR">
                <a:solidFill>
                  <a:prstClr val="black">
                    <a:tint val="75000"/>
                  </a:prstClr>
                </a:solidFill>
              </a:rPr>
              <a:pPr>
                <a:defRPr/>
              </a:pPr>
              <a:t>24/06/2020</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38D2283-CF4D-405A-A359-F12C7F86648D}" type="slidenum">
              <a:rPr lang="fr-FR" altLang="fr-FR"/>
              <a:pPr>
                <a:defRPr/>
              </a:pPr>
              <a:t>‹N°›</a:t>
            </a:fld>
            <a:endParaRPr lang="fr-FR" altLang="fr-FR"/>
          </a:p>
        </p:txBody>
      </p:sp>
    </p:spTree>
    <p:extLst>
      <p:ext uri="{BB962C8B-B14F-4D97-AF65-F5344CB8AC3E}">
        <p14:creationId xmlns:p14="http://schemas.microsoft.com/office/powerpoint/2010/main" val="2109270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A52937D1-DDC7-419C-AAE9-9F4739844164}" type="datetimeFigureOut">
              <a:rPr lang="fr-FR">
                <a:solidFill>
                  <a:prstClr val="black">
                    <a:tint val="75000"/>
                  </a:prstClr>
                </a:solidFill>
              </a:rPr>
              <a:pPr>
                <a:defRPr/>
              </a:pPr>
              <a:t>24/06/2020</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F446F40-4F31-4E8B-A351-0A6721E1F5D2}" type="slidenum">
              <a:rPr lang="fr-FR" altLang="fr-FR"/>
              <a:pPr>
                <a:defRPr/>
              </a:pPr>
              <a:t>‹N°›</a:t>
            </a:fld>
            <a:endParaRPr lang="fr-FR" altLang="fr-FR"/>
          </a:p>
        </p:txBody>
      </p:sp>
    </p:spTree>
    <p:extLst>
      <p:ext uri="{BB962C8B-B14F-4D97-AF65-F5344CB8AC3E}">
        <p14:creationId xmlns:p14="http://schemas.microsoft.com/office/powerpoint/2010/main" val="346683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DBCCCDFC-1422-40D5-8DE5-6AAD73DFFFD2}" type="datetimeFigureOut">
              <a:rPr lang="fr-FR">
                <a:solidFill>
                  <a:prstClr val="black">
                    <a:tint val="75000"/>
                  </a:prstClr>
                </a:solidFill>
              </a:rPr>
              <a:pPr>
                <a:defRPr/>
              </a:pPr>
              <a:t>24/06/2020</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C761D4B9-6369-413A-B147-3D354161385B}" type="slidenum">
              <a:rPr lang="fr-FR" altLang="fr-FR"/>
              <a:pPr>
                <a:defRPr/>
              </a:pPr>
              <a:t>‹N°›</a:t>
            </a:fld>
            <a:endParaRPr lang="fr-FR" altLang="fr-FR"/>
          </a:p>
        </p:txBody>
      </p:sp>
    </p:spTree>
    <p:extLst>
      <p:ext uri="{BB962C8B-B14F-4D97-AF65-F5344CB8AC3E}">
        <p14:creationId xmlns:p14="http://schemas.microsoft.com/office/powerpoint/2010/main" val="91904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F2839F2C-6381-48D3-B7F2-10D08DB7291B}" type="datetimeFigureOut">
              <a:rPr lang="fr-FR">
                <a:solidFill>
                  <a:prstClr val="black">
                    <a:tint val="75000"/>
                  </a:prstClr>
                </a:solidFill>
              </a:rPr>
              <a:pPr>
                <a:defRPr/>
              </a:pPr>
              <a:t>24/06/2020</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2AD48FA9-C079-49FC-915B-668C57F1FC1E}" type="slidenum">
              <a:rPr lang="fr-FR" altLang="fr-FR"/>
              <a:pPr>
                <a:defRPr/>
              </a:pPr>
              <a:t>‹N°›</a:t>
            </a:fld>
            <a:endParaRPr lang="fr-FR" altLang="fr-FR"/>
          </a:p>
        </p:txBody>
      </p:sp>
    </p:spTree>
    <p:extLst>
      <p:ext uri="{BB962C8B-B14F-4D97-AF65-F5344CB8AC3E}">
        <p14:creationId xmlns:p14="http://schemas.microsoft.com/office/powerpoint/2010/main" val="92914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2A17B16-1B18-4EB3-9DAD-DC7E0E91CDF1}" type="datetimeFigureOut">
              <a:rPr lang="fr-FR">
                <a:solidFill>
                  <a:prstClr val="black">
                    <a:tint val="75000"/>
                  </a:prstClr>
                </a:solidFill>
              </a:rPr>
              <a:pPr>
                <a:defRPr/>
              </a:pPr>
              <a:t>24/06/2020</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7C31517A-9E3F-46AB-8698-28A229E31700}" type="slidenum">
              <a:rPr lang="fr-FR" altLang="fr-FR"/>
              <a:pPr>
                <a:defRPr/>
              </a:pPr>
              <a:t>‹N°›</a:t>
            </a:fld>
            <a:endParaRPr lang="fr-FR" altLang="fr-FR"/>
          </a:p>
        </p:txBody>
      </p:sp>
    </p:spTree>
    <p:extLst>
      <p:ext uri="{BB962C8B-B14F-4D97-AF65-F5344CB8AC3E}">
        <p14:creationId xmlns:p14="http://schemas.microsoft.com/office/powerpoint/2010/main" val="11091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C58BA33-E9D5-44E9-B0CF-4DE6ADDE5F5C}" type="datetimeFigureOut">
              <a:rPr lang="fr-FR">
                <a:solidFill>
                  <a:prstClr val="black">
                    <a:tint val="75000"/>
                  </a:prstClr>
                </a:solidFill>
              </a:rPr>
              <a:pPr>
                <a:defRPr/>
              </a:pPr>
              <a:t>24/06/2020</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1E8B0E01-5C28-4243-92F6-46DF7BDC442E}" type="slidenum">
              <a:rPr lang="fr-FR" altLang="fr-FR"/>
              <a:pPr>
                <a:defRPr/>
              </a:pPr>
              <a:t>‹N°›</a:t>
            </a:fld>
            <a:endParaRPr lang="fr-FR" altLang="fr-FR"/>
          </a:p>
        </p:txBody>
      </p:sp>
    </p:spTree>
    <p:extLst>
      <p:ext uri="{BB962C8B-B14F-4D97-AF65-F5344CB8AC3E}">
        <p14:creationId xmlns:p14="http://schemas.microsoft.com/office/powerpoint/2010/main" val="131288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64471A3-BE28-4136-B50E-2AC26A0EB8E7}" type="datetimeFigureOut">
              <a:rPr lang="fr-FR">
                <a:solidFill>
                  <a:prstClr val="black">
                    <a:tint val="75000"/>
                  </a:prstClr>
                </a:solidFill>
              </a:rPr>
              <a:pPr>
                <a:defRPr/>
              </a:pPr>
              <a:t>24/06/2020</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783AF82-582C-4659-8D86-5D0059686A50}" type="slidenum">
              <a:rPr lang="fr-FR" altLang="fr-FR"/>
              <a:pPr>
                <a:defRPr/>
              </a:pPr>
              <a:t>‹N°›</a:t>
            </a:fld>
            <a:endParaRPr lang="fr-FR" altLang="fr-FR"/>
          </a:p>
        </p:txBody>
      </p:sp>
    </p:spTree>
    <p:extLst>
      <p:ext uri="{BB962C8B-B14F-4D97-AF65-F5344CB8AC3E}">
        <p14:creationId xmlns:p14="http://schemas.microsoft.com/office/powerpoint/2010/main" val="27184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theme" Target="../theme/theme2.xml"/><Relationship Id="rId12"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oleObject" Target="../embeddings/oleObject1.bin"/><Relationship Id="rId5" Type="http://schemas.openxmlformats.org/officeDocument/2006/relationships/slideLayout" Target="../slideLayouts/slideLayout16.xml"/><Relationship Id="rId10" Type="http://schemas.openxmlformats.org/officeDocument/2006/relationships/tags" Target="../tags/tag2.xml"/><Relationship Id="rId4" Type="http://schemas.openxmlformats.org/officeDocument/2006/relationships/slideLayout" Target="../slideLayouts/slideLayout15.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D7F8E7C-E188-42BF-9A8A-F3F48625201E}" type="datetimeFigureOut">
              <a:rPr lang="fr-FR">
                <a:solidFill>
                  <a:prstClr val="black">
                    <a:tint val="75000"/>
                  </a:prstClr>
                </a:solidFill>
              </a:rPr>
              <a:pPr>
                <a:defRPr/>
              </a:pPr>
              <a:t>24/06/2020</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392A8A32-1916-4C00-8605-B4AE7E753D9F}" type="slidenum">
              <a:rPr lang="fr-FR" altLang="fr-FR">
                <a:cs typeface="Arial" panose="020B0604020202020204" pitchFamily="34" charset="0"/>
              </a:rPr>
              <a:pPr fontAlgn="base">
                <a:spcBef>
                  <a:spcPct val="0"/>
                </a:spcBef>
                <a:spcAft>
                  <a:spcPct val="0"/>
                </a:spcAft>
                <a:defRPr/>
              </a:pPr>
              <a:t>‹N°›</a:t>
            </a:fld>
            <a:endParaRPr lang="fr-FR" altLang="fr-FR">
              <a:cs typeface="Arial" panose="020B0604020202020204" pitchFamily="34" charset="0"/>
            </a:endParaRPr>
          </a:p>
        </p:txBody>
      </p:sp>
    </p:spTree>
    <p:extLst>
      <p:ext uri="{BB962C8B-B14F-4D97-AF65-F5344CB8AC3E}">
        <p14:creationId xmlns:p14="http://schemas.microsoft.com/office/powerpoint/2010/main" val="2946358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9"/>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28" name="think-cell Slide" r:id="rId11" imgW="526" imgH="526" progId="TCLayout.ActiveDocument.1">
                  <p:embed/>
                </p:oleObj>
              </mc:Choice>
              <mc:Fallback>
                <p:oleObj name="think-cell Slide" r:id="rId11" imgW="526" imgH="526" progId="TCLayout.ActiveDocument.1">
                  <p:embed/>
                  <p:pic>
                    <p:nvPicPr>
                      <p:cNvPr id="7" name="Object 6" hidden="1"/>
                      <p:cNvPicPr/>
                      <p:nvPr/>
                    </p:nvPicPr>
                    <p:blipFill>
                      <a:blip r:embed="rId12"/>
                      <a:stretch>
                        <a:fillRect/>
                      </a:stretch>
                    </p:blipFill>
                    <p:spPr>
                      <a:xfrm>
                        <a:off x="2118" y="1589"/>
                        <a:ext cx="2116" cy="1587"/>
                      </a:xfrm>
                      <a:prstGeom prst="rect">
                        <a:avLst/>
                      </a:prstGeom>
                    </p:spPr>
                  </p:pic>
                </p:oleObj>
              </mc:Fallback>
            </mc:AlternateContent>
          </a:graphicData>
        </a:graphic>
      </p:graphicFrame>
      <p:sp>
        <p:nvSpPr>
          <p:cNvPr id="4" name="Rectangle 3" hidden="1"/>
          <p:cNvSpPr/>
          <p:nvPr userDrawn="1">
            <p:custDataLst>
              <p:tags r:id="rId10"/>
            </p:custDataLst>
          </p:nvPr>
        </p:nvSpPr>
        <p:spPr>
          <a:xfrm>
            <a:off x="0" y="0"/>
            <a:ext cx="211667"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5000"/>
              </a:lnSpc>
              <a:spcBef>
                <a:spcPct val="0"/>
              </a:spcBef>
              <a:spcAft>
                <a:spcPct val="0"/>
              </a:spcAft>
            </a:pPr>
            <a:endParaRPr lang="fr-FR" sz="2400" b="0" i="0" baseline="0" dirty="0">
              <a:solidFill>
                <a:schemeClr val="tx1"/>
              </a:solidFill>
              <a:latin typeface="Impact" panose="020B0806030902050204" pitchFamily="34" charset="0"/>
              <a:ea typeface="+mj-ea"/>
              <a:cs typeface="+mj-cs"/>
              <a:sym typeface="Impact" panose="020B0806030902050204" pitchFamily="34" charset="0"/>
            </a:endParaRPr>
          </a:p>
        </p:txBody>
      </p:sp>
      <p:sp>
        <p:nvSpPr>
          <p:cNvPr id="2" name="Espace réservé du titre 1"/>
          <p:cNvSpPr>
            <a:spLocks noGrp="1"/>
          </p:cNvSpPr>
          <p:nvPr>
            <p:ph type="title"/>
          </p:nvPr>
        </p:nvSpPr>
        <p:spPr bwMode="gray">
          <a:xfrm>
            <a:off x="456000" y="333347"/>
            <a:ext cx="11280000" cy="627062"/>
          </a:xfrm>
          <a:prstGeom prst="rect">
            <a:avLst/>
          </a:prstGeom>
        </p:spPr>
        <p:txBody>
          <a:bodyPr vert="horz" lIns="0" tIns="0" rIns="0" bIns="0" rtlCol="0" anchor="t" anchorCtr="0">
            <a:noAutofit/>
          </a:bodyPr>
          <a:lstStyle/>
          <a:p>
            <a:r>
              <a:rPr lang="fr-FR" dirty="0"/>
              <a:t>Cliquez pour modifier le style du titre</a:t>
            </a:r>
          </a:p>
        </p:txBody>
      </p:sp>
      <p:sp>
        <p:nvSpPr>
          <p:cNvPr id="3" name="Espace réservé du texte 2"/>
          <p:cNvSpPr>
            <a:spLocks noGrp="1"/>
          </p:cNvSpPr>
          <p:nvPr>
            <p:ph type="body" idx="1"/>
          </p:nvPr>
        </p:nvSpPr>
        <p:spPr bwMode="gray">
          <a:xfrm>
            <a:off x="456000" y="1052737"/>
            <a:ext cx="11280000" cy="4900389"/>
          </a:xfrm>
          <a:prstGeom prst="rect">
            <a:avLst/>
          </a:prstGeom>
        </p:spPr>
        <p:txBody>
          <a:bodyPr vert="horz" lIns="0" tIns="0" rIns="0" bIns="0" rtlCol="0">
            <a:noAutofit/>
          </a:bodyPr>
          <a:lstStyle/>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p:txBody>
      </p:sp>
      <p:pic>
        <p:nvPicPr>
          <p:cNvPr id="10" name="Image 9" descr="logo_texte.jpg"/>
          <p:cNvPicPr>
            <a:picLocks noChangeAspect="1"/>
          </p:cNvPicPr>
          <p:nvPr/>
        </p:nvPicPr>
        <p:blipFill>
          <a:blip r:embed="rId13" cstate="print"/>
          <a:stretch>
            <a:fillRect/>
          </a:stretch>
        </p:blipFill>
        <p:spPr bwMode="gray">
          <a:xfrm>
            <a:off x="1" y="6498000"/>
            <a:ext cx="1433924" cy="360000"/>
          </a:xfrm>
          <a:prstGeom prst="rect">
            <a:avLst/>
          </a:prstGeom>
        </p:spPr>
      </p:pic>
      <p:sp>
        <p:nvSpPr>
          <p:cNvPr id="8" name="Rectangle 7"/>
          <p:cNvSpPr>
            <a:spLocks noChangeArrowheads="1"/>
          </p:cNvSpPr>
          <p:nvPr userDrawn="1"/>
        </p:nvSpPr>
        <p:spPr bwMode="auto">
          <a:xfrm>
            <a:off x="11721461" y="6556498"/>
            <a:ext cx="455999" cy="236260"/>
          </a:xfrm>
          <a:prstGeom prst="rect">
            <a:avLst/>
          </a:prstGeom>
        </p:spPr>
        <p:txBody>
          <a:bodyPr vert="horz" lIns="0" tIns="0" rIns="0" bIns="0" rtlCol="0" anchor="ctr" anchorCtr="0"/>
          <a:lstStyle/>
          <a:p>
            <a:pPr lvl="0" algn="ctr"/>
            <a:fld id="{CA48D800-1282-4793-80DF-9F8E83675139}" type="slidenum">
              <a:rPr lang="en-US" sz="1000" b="0" smtClean="0">
                <a:latin typeface="+mn-lt"/>
              </a:rPr>
              <a:pPr lvl="0" algn="ctr"/>
              <a:t>‹N°›</a:t>
            </a:fld>
            <a:endParaRPr lang="en-US" sz="1000" b="0" dirty="0">
              <a:latin typeface="+mn-lt"/>
            </a:endParaRPr>
          </a:p>
        </p:txBody>
      </p:sp>
    </p:spTree>
    <p:extLst>
      <p:ext uri="{BB962C8B-B14F-4D97-AF65-F5344CB8AC3E}">
        <p14:creationId xmlns:p14="http://schemas.microsoft.com/office/powerpoint/2010/main" val="20980378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p:txStyles>
    <p:titleStyle>
      <a:lvl1pPr algn="l" defTabSz="914400" rtl="0" eaLnBrk="1" latinLnBrk="0" hangingPunct="1">
        <a:lnSpc>
          <a:spcPct val="85000"/>
        </a:lnSpc>
        <a:spcBef>
          <a:spcPct val="0"/>
        </a:spcBef>
        <a:buNone/>
        <a:defRPr sz="2400" kern="1200">
          <a:solidFill>
            <a:schemeClr val="accent2"/>
          </a:solidFill>
          <a:latin typeface="+mj-lt"/>
          <a:ea typeface="+mj-ea"/>
          <a:cs typeface="+mj-cs"/>
        </a:defRPr>
      </a:lvl1pPr>
    </p:titleStyle>
    <p:bodyStyle>
      <a:lvl1pPr marL="0" indent="0" algn="l" defTabSz="914400" rtl="0" eaLnBrk="1" latinLnBrk="0" hangingPunct="1">
        <a:lnSpc>
          <a:spcPct val="85000"/>
        </a:lnSpc>
        <a:spcBef>
          <a:spcPts val="0"/>
        </a:spcBef>
        <a:spcAft>
          <a:spcPts val="3000"/>
        </a:spcAft>
        <a:buFont typeface="Arial" pitchFamily="34" charset="0"/>
        <a:buNone/>
        <a:defRPr sz="2000" b="0" kern="1200">
          <a:solidFill>
            <a:schemeClr val="tx1"/>
          </a:solidFill>
          <a:latin typeface="+mj-lt"/>
          <a:ea typeface="+mn-ea"/>
          <a:cs typeface="+mn-cs"/>
        </a:defRPr>
      </a:lvl1pPr>
      <a:lvl2pPr marL="0" indent="0" algn="l" defTabSz="914400" rtl="0" eaLnBrk="1" latinLnBrk="0" hangingPunct="1">
        <a:lnSpc>
          <a:spcPct val="120000"/>
        </a:lnSpc>
        <a:spcBef>
          <a:spcPts val="0"/>
        </a:spcBef>
        <a:buFont typeface="Arial" pitchFamily="34" charset="0"/>
        <a:buNone/>
        <a:defRPr sz="1400" kern="1200">
          <a:solidFill>
            <a:schemeClr val="tx1"/>
          </a:solidFill>
          <a:latin typeface="+mn-lt"/>
          <a:ea typeface="+mn-ea"/>
          <a:cs typeface="+mn-cs"/>
        </a:defRPr>
      </a:lvl2pPr>
      <a:lvl3pPr marL="180975" indent="-180975" algn="l" defTabSz="914400" rtl="0" eaLnBrk="1" latinLnBrk="0" hangingPunct="1">
        <a:lnSpc>
          <a:spcPct val="120000"/>
        </a:lnSpc>
        <a:spcBef>
          <a:spcPts val="0"/>
        </a:spcBef>
        <a:buFont typeface="Wingdings" pitchFamily="2" charset="2"/>
        <a:buChar char="l"/>
        <a:defRPr sz="1400" kern="1200">
          <a:solidFill>
            <a:schemeClr val="tx1"/>
          </a:solidFill>
          <a:latin typeface="+mn-lt"/>
          <a:ea typeface="+mn-ea"/>
          <a:cs typeface="+mn-cs"/>
        </a:defRPr>
      </a:lvl3pPr>
      <a:lvl4pPr marL="542925" indent="-180975" algn="l" defTabSz="914400" rtl="0" eaLnBrk="1" latinLnBrk="0" hangingPunct="1">
        <a:lnSpc>
          <a:spcPct val="120000"/>
        </a:lnSpc>
        <a:spcBef>
          <a:spcPts val="0"/>
        </a:spcBef>
        <a:buClr>
          <a:schemeClr val="accent1"/>
        </a:buClr>
        <a:buFont typeface="Wingdings" pitchFamily="2" charset="2"/>
        <a:buChar char="l"/>
        <a:defRPr sz="1400" kern="1200">
          <a:solidFill>
            <a:schemeClr val="tx1"/>
          </a:solidFill>
          <a:latin typeface="+mn-lt"/>
          <a:ea typeface="+mn-ea"/>
          <a:cs typeface="+mn-cs"/>
        </a:defRPr>
      </a:lvl4pPr>
      <a:lvl5pPr marL="895350" indent="-180975" algn="l" defTabSz="914400" rtl="0" eaLnBrk="1" latinLnBrk="0" hangingPunct="1">
        <a:lnSpc>
          <a:spcPct val="120000"/>
        </a:lnSpc>
        <a:spcBef>
          <a:spcPts val="0"/>
        </a:spcBef>
        <a:buClr>
          <a:schemeClr val="tx2"/>
        </a:buClr>
        <a:buFont typeface="Wingdings" pitchFamily="2" charset="2"/>
        <a:buChar char="l"/>
        <a:defRPr sz="1400" kern="1200">
          <a:solidFill>
            <a:schemeClr val="tx1"/>
          </a:solidFill>
          <a:latin typeface="+mn-lt"/>
          <a:ea typeface="+mn-ea"/>
          <a:cs typeface="+mn-cs"/>
        </a:defRPr>
      </a:lvl5pPr>
      <a:lvl6pPr marL="1257300" indent="-180975" algn="l" defTabSz="895350" rtl="0" eaLnBrk="1" latinLnBrk="0" hangingPunct="1">
        <a:lnSpc>
          <a:spcPct val="120000"/>
        </a:lnSpc>
        <a:spcBef>
          <a:spcPts val="0"/>
        </a:spcBef>
        <a:buClr>
          <a:schemeClr val="accent2"/>
        </a:buClr>
        <a:buFont typeface="Wingdings" pitchFamily="2" charset="2"/>
        <a:buChar char="l"/>
        <a:defRPr sz="1400" b="0" kern="1200">
          <a:solidFill>
            <a:schemeClr val="tx1"/>
          </a:solidFill>
          <a:latin typeface="+mn-lt"/>
          <a:ea typeface="+mn-ea"/>
          <a:cs typeface="+mn-cs"/>
        </a:defRPr>
      </a:lvl6pPr>
      <a:lvl7pPr marL="1619250" indent="-180975" algn="l" defTabSz="895350" rtl="0" eaLnBrk="1" latinLnBrk="0" hangingPunct="1">
        <a:lnSpc>
          <a:spcPct val="120000"/>
        </a:lnSpc>
        <a:spcBef>
          <a:spcPts val="0"/>
        </a:spcBef>
        <a:buClr>
          <a:schemeClr val="accent1"/>
        </a:buClr>
        <a:buFont typeface="Wingdings" pitchFamily="2" charset="2"/>
        <a:buChar char="l"/>
        <a:defRPr sz="1400" b="0" kern="1200">
          <a:solidFill>
            <a:schemeClr val="tx1"/>
          </a:solidFill>
          <a:latin typeface="+mn-lt"/>
          <a:ea typeface="+mn-ea"/>
          <a:cs typeface="+mn-cs"/>
        </a:defRPr>
      </a:lvl7pPr>
      <a:lvl8pPr marL="1971675" indent="-180975" algn="l" defTabSz="895350" rtl="0" eaLnBrk="1" latinLnBrk="0" hangingPunct="1">
        <a:lnSpc>
          <a:spcPct val="120000"/>
        </a:lnSpc>
        <a:spcBef>
          <a:spcPts val="0"/>
        </a:spcBef>
        <a:buClr>
          <a:schemeClr val="tx2"/>
        </a:buClr>
        <a:buFont typeface="Wingdings" pitchFamily="2" charset="2"/>
        <a:buChar char="l"/>
        <a:defRPr sz="1400" b="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4.bin"/><Relationship Id="rId5" Type="http://schemas.openxmlformats.org/officeDocument/2006/relationships/notesSlide" Target="../notesSlides/notesSlide2.xml"/><Relationship Id="rId4"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economie.gouv.fr/files/files/PDF/2020/DP-Fonds_de_solidarite.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economie.gouv.fr/coronavirus-soutien-entrepris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conomie.gouv.fr/coronavirus-soutien-entrepris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ystematic-paris-region.us4.list-manage.com/track/click?u=c4bc0c0ef370d70cee048fe3c&amp;id=e08aa11abb&amp;e=e54a12dc68" TargetMode="External"/><Relationship Id="rId2" Type="http://schemas.openxmlformats.org/officeDocument/2006/relationships/hyperlink" Target="https://systematic-paris-region.us4.list-manage.com/track/click?u=c4bc0c0ef370d70cee048fe3c&amp;id=70d9a1ec8b&amp;e=e54a12dc68" TargetMode="External"/><Relationship Id="rId1" Type="http://schemas.openxmlformats.org/officeDocument/2006/relationships/slideLayout" Target="../slideLayouts/slideLayout2.xml"/><Relationship Id="rId6" Type="http://schemas.openxmlformats.org/officeDocument/2006/relationships/hyperlink" Target="https://systematic-paris-region.us4.list-manage.com/track/click?u=c4bc0c0ef370d70cee048fe3c&amp;id=f2fe6438db&amp;e=e54a12dc68" TargetMode="External"/><Relationship Id="rId5" Type="http://schemas.openxmlformats.org/officeDocument/2006/relationships/hyperlink" Target="https://systematic-paris-region.us4.list-manage.com/track/click?u=c4bc0c0ef370d70cee048fe3c&amp;id=aeb6041081&amp;e=e54a12dc68" TargetMode="External"/><Relationship Id="rId4" Type="http://schemas.openxmlformats.org/officeDocument/2006/relationships/hyperlink" Target="https://systematic-paris-region.us4.list-manage.com/track/click?u=c4bc0c0ef370d70cee048fe3c&amp;id=360d611358&amp;e=e54a12dc6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charles.cosson@bpvf.fr"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p:cNvPicPr>
            <a:picLocks noChangeAspect="1"/>
          </p:cNvPicPr>
          <p:nvPr/>
        </p:nvPicPr>
        <p:blipFill>
          <a:blip r:embed="rId3"/>
          <a:stretch>
            <a:fillRect/>
          </a:stretch>
        </p:blipFill>
        <p:spPr>
          <a:xfrm>
            <a:off x="8122501" y="3712757"/>
            <a:ext cx="3839650" cy="1428707"/>
          </a:xfrm>
          <a:prstGeom prst="rect">
            <a:avLst/>
          </a:prstGeom>
        </p:spPr>
      </p:pic>
      <p:sp>
        <p:nvSpPr>
          <p:cNvPr id="6" name="ZoneTexte 5"/>
          <p:cNvSpPr txBox="1"/>
          <p:nvPr/>
        </p:nvSpPr>
        <p:spPr>
          <a:xfrm>
            <a:off x="209862" y="652084"/>
            <a:ext cx="10013429" cy="707886"/>
          </a:xfrm>
          <a:prstGeom prst="rect">
            <a:avLst/>
          </a:prstGeom>
          <a:solidFill>
            <a:schemeClr val="accent1">
              <a:lumMod val="20000"/>
              <a:lumOff val="80000"/>
            </a:schemeClr>
          </a:solidFill>
        </p:spPr>
        <p:txBody>
          <a:bodyPr wrap="square" rtlCol="0">
            <a:spAutoFit/>
          </a:bodyPr>
          <a:lstStyle/>
          <a:p>
            <a:r>
              <a:rPr lang="fr-FR" sz="4000" dirty="0">
                <a:solidFill>
                  <a:schemeClr val="accent5">
                    <a:lumMod val="75000"/>
                  </a:schemeClr>
                </a:solidFill>
                <a:latin typeface="Berlin Sans FB" panose="020E0602020502020306" pitchFamily="34" charset="0"/>
              </a:rPr>
              <a:t>Bienvenue au #WebinarDeLaTerrasse </a:t>
            </a:r>
            <a:r>
              <a:rPr lang="fr-FR" sz="3200" dirty="0">
                <a:solidFill>
                  <a:schemeClr val="accent5">
                    <a:lumMod val="75000"/>
                  </a:schemeClr>
                </a:solidFill>
                <a:latin typeface="Berlin Sans FB" panose="020E0602020502020306" pitchFamily="34" charset="0"/>
              </a:rPr>
              <a:t>!</a:t>
            </a:r>
          </a:p>
        </p:txBody>
      </p:sp>
    </p:spTree>
    <p:extLst>
      <p:ext uri="{BB962C8B-B14F-4D97-AF65-F5344CB8AC3E}">
        <p14:creationId xmlns:p14="http://schemas.microsoft.com/office/powerpoint/2010/main" val="305968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63EC172-757D-410A-BE7E-953114347F83}"/>
              </a:ext>
            </a:extLst>
          </p:cNvPr>
          <p:cNvPicPr>
            <a:picLocks noChangeAspect="1"/>
          </p:cNvPicPr>
          <p:nvPr/>
        </p:nvPicPr>
        <p:blipFill>
          <a:blip r:embed="rId2"/>
          <a:stretch>
            <a:fillRect/>
          </a:stretch>
        </p:blipFill>
        <p:spPr>
          <a:xfrm>
            <a:off x="6600057" y="2420888"/>
            <a:ext cx="3766889" cy="1866900"/>
          </a:xfrm>
          <a:prstGeom prst="rect">
            <a:avLst/>
          </a:prstGeom>
        </p:spPr>
      </p:pic>
      <p:pic>
        <p:nvPicPr>
          <p:cNvPr id="6" name="Image 5">
            <a:extLst>
              <a:ext uri="{FF2B5EF4-FFF2-40B4-BE49-F238E27FC236}">
                <a16:creationId xmlns:a16="http://schemas.microsoft.com/office/drawing/2014/main" id="{8DF1FB99-4D2D-4810-8463-C364590AEA67}"/>
              </a:ext>
            </a:extLst>
          </p:cNvPr>
          <p:cNvPicPr>
            <a:picLocks noChangeAspect="1"/>
          </p:cNvPicPr>
          <p:nvPr/>
        </p:nvPicPr>
        <p:blipFill>
          <a:blip r:embed="rId3"/>
          <a:stretch>
            <a:fillRect/>
          </a:stretch>
        </p:blipFill>
        <p:spPr>
          <a:xfrm>
            <a:off x="1689345" y="41578"/>
            <a:ext cx="4766695" cy="3207171"/>
          </a:xfrm>
          <a:prstGeom prst="rect">
            <a:avLst/>
          </a:prstGeom>
        </p:spPr>
      </p:pic>
      <p:pic>
        <p:nvPicPr>
          <p:cNvPr id="7" name="Image 6">
            <a:extLst>
              <a:ext uri="{FF2B5EF4-FFF2-40B4-BE49-F238E27FC236}">
                <a16:creationId xmlns:a16="http://schemas.microsoft.com/office/drawing/2014/main" id="{F97724BC-1BBC-4A0A-B5DA-8C01212DF298}"/>
              </a:ext>
            </a:extLst>
          </p:cNvPr>
          <p:cNvPicPr>
            <a:picLocks noChangeAspect="1"/>
          </p:cNvPicPr>
          <p:nvPr/>
        </p:nvPicPr>
        <p:blipFill>
          <a:blip r:embed="rId4"/>
          <a:stretch>
            <a:fillRect/>
          </a:stretch>
        </p:blipFill>
        <p:spPr>
          <a:xfrm>
            <a:off x="1689346" y="3268773"/>
            <a:ext cx="4838703" cy="3207171"/>
          </a:xfrm>
          <a:prstGeom prst="rect">
            <a:avLst/>
          </a:prstGeom>
        </p:spPr>
      </p:pic>
    </p:spTree>
    <p:extLst>
      <p:ext uri="{BB962C8B-B14F-4D97-AF65-F5344CB8AC3E}">
        <p14:creationId xmlns:p14="http://schemas.microsoft.com/office/powerpoint/2010/main" val="278392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3076" name="think-cell Slide" r:id="rId5" imgW="526" imgH="526" progId="TCLayout.ActiveDocument.1">
                  <p:embed/>
                </p:oleObj>
              </mc:Choice>
              <mc:Fallback>
                <p:oleObj name="think-cell Slide" r:id="rId5" imgW="526" imgH="526" progId="TCLayout.ActiveDocument.1">
                  <p:embed/>
                  <p:pic>
                    <p:nvPicPr>
                      <p:cNvPr id="3" name="Object 2" hidden="1"/>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spcBef>
                <a:spcPct val="0"/>
              </a:spcBef>
              <a:spcAft>
                <a:spcPct val="0"/>
              </a:spcAft>
            </a:pPr>
            <a:endParaRPr lang="fr-FR" sz="2400" dirty="0" err="1">
              <a:solidFill>
                <a:srgbClr val="000000"/>
              </a:solidFill>
              <a:latin typeface="Impact" panose="020B0806030902050204" pitchFamily="34" charset="0"/>
              <a:sym typeface="Impact" panose="020B0806030902050204" pitchFamily="34" charset="0"/>
            </a:endParaRPr>
          </a:p>
        </p:txBody>
      </p:sp>
      <p:sp>
        <p:nvSpPr>
          <p:cNvPr id="2" name="Title 1"/>
          <p:cNvSpPr>
            <a:spLocks noGrp="1"/>
          </p:cNvSpPr>
          <p:nvPr>
            <p:ph type="title"/>
          </p:nvPr>
        </p:nvSpPr>
        <p:spPr>
          <a:xfrm>
            <a:off x="1866000" y="333347"/>
            <a:ext cx="8460000" cy="863404"/>
          </a:xfrm>
        </p:spPr>
        <p:txBody>
          <a:bodyPr/>
          <a:lstStyle/>
          <a:p>
            <a:r>
              <a:rPr lang="fr-FR" dirty="0">
                <a:solidFill>
                  <a:schemeClr val="accent1"/>
                </a:solidFill>
              </a:rPr>
              <a:t>Entreprises innovantes</a:t>
            </a:r>
            <a:br>
              <a:rPr lang="fr-FR" dirty="0"/>
            </a:br>
            <a:r>
              <a:rPr lang="fr-FR" dirty="0"/>
              <a:t>Détails du plan d’action (1/2) : compenser en partie les besoins en capital des start-up dans un contexte de tarissement </a:t>
            </a:r>
          </a:p>
        </p:txBody>
      </p:sp>
      <p:sp>
        <p:nvSpPr>
          <p:cNvPr id="9" name="Rectangle 8">
            <a:extLst>
              <a:ext uri="{FF2B5EF4-FFF2-40B4-BE49-F238E27FC236}">
                <a16:creationId xmlns:a16="http://schemas.microsoft.com/office/drawing/2014/main" id="{C1A18BBE-1E4C-413B-A825-22FB0F25C29F}"/>
              </a:ext>
            </a:extLst>
          </p:cNvPr>
          <p:cNvSpPr/>
          <p:nvPr/>
        </p:nvSpPr>
        <p:spPr>
          <a:xfrm>
            <a:off x="1847850" y="1268761"/>
            <a:ext cx="1205664" cy="24480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0000"/>
                </a:solidFill>
                <a:latin typeface="Arial"/>
              </a:rPr>
              <a:t>Soutien en haut de bilan</a:t>
            </a:r>
          </a:p>
        </p:txBody>
      </p:sp>
      <p:sp>
        <p:nvSpPr>
          <p:cNvPr id="14" name="Oval 4">
            <a:extLst>
              <a:ext uri="{FF2B5EF4-FFF2-40B4-BE49-F238E27FC236}">
                <a16:creationId xmlns:a16="http://schemas.microsoft.com/office/drawing/2014/main" id="{6674443A-E7D7-434D-B6B9-2F33A77D1433}"/>
              </a:ext>
            </a:extLst>
          </p:cNvPr>
          <p:cNvSpPr/>
          <p:nvPr/>
        </p:nvSpPr>
        <p:spPr>
          <a:xfrm>
            <a:off x="1757988" y="1196752"/>
            <a:ext cx="216024" cy="21622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Arial"/>
              </a:rPr>
              <a:t>1</a:t>
            </a:r>
          </a:p>
        </p:txBody>
      </p:sp>
      <p:sp>
        <p:nvSpPr>
          <p:cNvPr id="20" name="Rectangle 19">
            <a:extLst>
              <a:ext uri="{FF2B5EF4-FFF2-40B4-BE49-F238E27FC236}">
                <a16:creationId xmlns:a16="http://schemas.microsoft.com/office/drawing/2014/main" id="{984C0164-0B50-4987-B765-A5A6C73BC880}"/>
              </a:ext>
            </a:extLst>
          </p:cNvPr>
          <p:cNvSpPr/>
          <p:nvPr/>
        </p:nvSpPr>
        <p:spPr>
          <a:xfrm>
            <a:off x="3173557" y="1484984"/>
            <a:ext cx="7148999" cy="718659"/>
          </a:xfrm>
          <a:prstGeom prst="rect">
            <a:avLst/>
          </a:prstGeom>
          <a:solidFill>
            <a:schemeClr val="tx2">
              <a:lumMod val="20000"/>
              <a:lumOff val="80000"/>
            </a:schemeClr>
          </a:solidFill>
          <a:ln>
            <a:solidFill>
              <a:schemeClr val="tx2"/>
            </a:solidFill>
          </a:ln>
        </p:spPr>
        <p:txBody>
          <a:bodyPr wrap="square" rtlCol="0" anchor="ctr">
            <a:noAutofit/>
          </a:bodyPr>
          <a:lstStyle/>
          <a:p>
            <a:pPr marL="171450" indent="-171450" algn="just">
              <a:buFont typeface="Arial" panose="020B0604020202020204" pitchFamily="34" charset="0"/>
              <a:buChar char="•"/>
            </a:pPr>
            <a:r>
              <a:rPr lang="fr-FR" sz="1000" dirty="0">
                <a:solidFill>
                  <a:srgbClr val="000000"/>
                </a:solidFill>
                <a:latin typeface="Arial"/>
              </a:rPr>
              <a:t>Déploiement d’une enveloppe PIA de 80M€ dédiée au soutien des start-up françaises de moins de 8 ans, avec un dispositif d’OC ou OBSA de 100k€ à 5M€, en </a:t>
            </a:r>
            <a:r>
              <a:rPr lang="fr-FR" sz="1000" dirty="0" err="1">
                <a:solidFill>
                  <a:srgbClr val="000000"/>
                </a:solidFill>
                <a:latin typeface="Arial"/>
              </a:rPr>
              <a:t>co</a:t>
            </a:r>
            <a:r>
              <a:rPr lang="fr-FR" sz="1000" dirty="0">
                <a:solidFill>
                  <a:srgbClr val="000000"/>
                </a:solidFill>
                <a:latin typeface="Arial"/>
              </a:rPr>
              <a:t>-investissement avec des fonds privés, soit un total de 160M€. </a:t>
            </a:r>
          </a:p>
          <a:p>
            <a:pPr marL="171450" indent="-171450" algn="just">
              <a:buFont typeface="Arial" panose="020B0604020202020204" pitchFamily="34" charset="0"/>
              <a:buChar char="•"/>
            </a:pPr>
            <a:r>
              <a:rPr lang="fr-FR" sz="1000" dirty="0">
                <a:solidFill>
                  <a:srgbClr val="000000"/>
                </a:solidFill>
                <a:latin typeface="Arial"/>
              </a:rPr>
              <a:t>Objectif : permettre aux start-up de faire un bridge avec les investisseurs historiques.  </a:t>
            </a:r>
          </a:p>
          <a:p>
            <a:pPr marL="182563" algn="just"/>
            <a:r>
              <a:rPr lang="fr-FR" sz="1000" dirty="0">
                <a:solidFill>
                  <a:srgbClr val="000000"/>
                </a:solidFill>
                <a:latin typeface="Arial"/>
              </a:rPr>
              <a:t>[nb : les start-ups des portefeuilles de Bpifrance ne sont pas éligibles]. </a:t>
            </a:r>
          </a:p>
        </p:txBody>
      </p:sp>
      <p:sp>
        <p:nvSpPr>
          <p:cNvPr id="6" name="Rectangle 5">
            <a:extLst>
              <a:ext uri="{FF2B5EF4-FFF2-40B4-BE49-F238E27FC236}">
                <a16:creationId xmlns:a16="http://schemas.microsoft.com/office/drawing/2014/main" id="{412BEA05-15C0-493F-8089-4E73B1BE1857}"/>
              </a:ext>
            </a:extLst>
          </p:cNvPr>
          <p:cNvSpPr/>
          <p:nvPr/>
        </p:nvSpPr>
        <p:spPr>
          <a:xfrm>
            <a:off x="3173556" y="1268760"/>
            <a:ext cx="7170594" cy="265757"/>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000000"/>
                </a:solidFill>
                <a:latin typeface="Arial"/>
              </a:rPr>
              <a:t>Soutien en quasi fonds propres – OC French Tech Bridge</a:t>
            </a:r>
            <a:endParaRPr lang="fr-FR" dirty="0">
              <a:solidFill>
                <a:srgbClr val="000000"/>
              </a:solidFill>
              <a:latin typeface="Arial"/>
            </a:endParaRPr>
          </a:p>
        </p:txBody>
      </p:sp>
      <p:sp>
        <p:nvSpPr>
          <p:cNvPr id="40" name="Rectangle 39">
            <a:extLst>
              <a:ext uri="{FF2B5EF4-FFF2-40B4-BE49-F238E27FC236}">
                <a16:creationId xmlns:a16="http://schemas.microsoft.com/office/drawing/2014/main" id="{41CCF501-210D-45B9-A021-BFEE8F4AC762}"/>
              </a:ext>
            </a:extLst>
          </p:cNvPr>
          <p:cNvSpPr/>
          <p:nvPr/>
        </p:nvSpPr>
        <p:spPr>
          <a:xfrm>
            <a:off x="3173557" y="2348944"/>
            <a:ext cx="7145135" cy="576000"/>
          </a:xfrm>
          <a:prstGeom prst="rect">
            <a:avLst/>
          </a:prstGeom>
          <a:solidFill>
            <a:schemeClr val="tx2">
              <a:lumMod val="20000"/>
              <a:lumOff val="80000"/>
            </a:schemeClr>
          </a:solidFill>
          <a:ln>
            <a:solidFill>
              <a:schemeClr val="tx2"/>
            </a:solidFill>
          </a:ln>
        </p:spPr>
        <p:txBody>
          <a:bodyPr wrap="square" rtlCol="0" anchor="ctr">
            <a:noAutofit/>
          </a:bodyPr>
          <a:lstStyle/>
          <a:p>
            <a:pPr marL="171450" indent="-171450" algn="just">
              <a:buFont typeface="Arial" panose="020B0604020202020204" pitchFamily="34" charset="0"/>
              <a:buChar char="•"/>
            </a:pPr>
            <a:r>
              <a:rPr lang="fr-FR" sz="1000" dirty="0">
                <a:solidFill>
                  <a:srgbClr val="000000"/>
                </a:solidFill>
                <a:latin typeface="Arial"/>
              </a:rPr>
              <a:t>Soutien des Fonds Innovation Bpifrance (qui représentent plus de 3,2Md€ sous gestion à fin 2019) auprès de leur portefeuille de plus de 200 sociétés pendant cette période de crise, avec les fonds partenaires et </a:t>
            </a:r>
            <a:r>
              <a:rPr lang="fr-FR" sz="1000" dirty="0" err="1">
                <a:solidFill>
                  <a:srgbClr val="000000"/>
                </a:solidFill>
                <a:latin typeface="Arial"/>
              </a:rPr>
              <a:t>co</a:t>
            </a:r>
            <a:r>
              <a:rPr lang="fr-FR" sz="1000" dirty="0">
                <a:solidFill>
                  <a:srgbClr val="000000"/>
                </a:solidFill>
                <a:latin typeface="Arial"/>
              </a:rPr>
              <a:t>-investisseurs. </a:t>
            </a:r>
          </a:p>
        </p:txBody>
      </p:sp>
      <p:sp>
        <p:nvSpPr>
          <p:cNvPr id="41" name="Rectangle 40">
            <a:extLst>
              <a:ext uri="{FF2B5EF4-FFF2-40B4-BE49-F238E27FC236}">
                <a16:creationId xmlns:a16="http://schemas.microsoft.com/office/drawing/2014/main" id="{189EEBB3-D4A2-455C-A086-354E234DADC3}"/>
              </a:ext>
            </a:extLst>
          </p:cNvPr>
          <p:cNvSpPr/>
          <p:nvPr/>
        </p:nvSpPr>
        <p:spPr>
          <a:xfrm>
            <a:off x="3173556" y="2203644"/>
            <a:ext cx="7170594" cy="217245"/>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000000"/>
                </a:solidFill>
                <a:latin typeface="Arial"/>
              </a:rPr>
              <a:t>Poursuite des investissements directs</a:t>
            </a:r>
            <a:endParaRPr lang="fr-FR" dirty="0">
              <a:solidFill>
                <a:srgbClr val="000000"/>
              </a:solidFill>
              <a:latin typeface="Arial"/>
            </a:endParaRPr>
          </a:p>
        </p:txBody>
      </p:sp>
      <p:sp>
        <p:nvSpPr>
          <p:cNvPr id="42" name="Rectangle 41">
            <a:extLst>
              <a:ext uri="{FF2B5EF4-FFF2-40B4-BE49-F238E27FC236}">
                <a16:creationId xmlns:a16="http://schemas.microsoft.com/office/drawing/2014/main" id="{498DDED9-DE7E-4EB9-9C86-EABCD508DA70}"/>
              </a:ext>
            </a:extLst>
          </p:cNvPr>
          <p:cNvSpPr/>
          <p:nvPr/>
        </p:nvSpPr>
        <p:spPr>
          <a:xfrm>
            <a:off x="3177421" y="3064704"/>
            <a:ext cx="7145135" cy="647593"/>
          </a:xfrm>
          <a:prstGeom prst="rect">
            <a:avLst/>
          </a:prstGeom>
          <a:solidFill>
            <a:schemeClr val="tx2">
              <a:lumMod val="20000"/>
              <a:lumOff val="80000"/>
            </a:schemeClr>
          </a:solidFill>
          <a:ln>
            <a:solidFill>
              <a:schemeClr val="tx2"/>
            </a:solidFill>
          </a:ln>
        </p:spPr>
        <p:txBody>
          <a:bodyPr wrap="square" rtlCol="0" anchor="ctr">
            <a:noAutofit/>
          </a:bodyPr>
          <a:lstStyle/>
          <a:p>
            <a:pPr marL="171450" indent="-171450" algn="just">
              <a:buFont typeface="Arial" panose="020B0604020202020204" pitchFamily="34" charset="0"/>
              <a:buChar char="•"/>
            </a:pPr>
            <a:r>
              <a:rPr lang="fr-FR" sz="1000" dirty="0">
                <a:solidFill>
                  <a:srgbClr val="000000"/>
                </a:solidFill>
                <a:latin typeface="Arial"/>
              </a:rPr>
              <a:t>En parallèle,  poursuite des actions des équipes Fonds de Fonds de Bpifrance de soutien et d’animation des fonds de capital risque. </a:t>
            </a:r>
          </a:p>
          <a:p>
            <a:pPr marL="171450" indent="-171450" algn="just">
              <a:buFont typeface="Arial" panose="020B0604020202020204" pitchFamily="34" charset="0"/>
              <a:buChar char="•"/>
            </a:pPr>
            <a:r>
              <a:rPr lang="fr-FR" sz="1000" dirty="0">
                <a:solidFill>
                  <a:srgbClr val="000000"/>
                </a:solidFill>
                <a:latin typeface="Arial"/>
              </a:rPr>
              <a:t>Objectif : passer cette crise en limitant la destruction de valeur en menant une action coordonnée avec tous les investisseurs de la place.</a:t>
            </a:r>
          </a:p>
        </p:txBody>
      </p:sp>
      <p:sp>
        <p:nvSpPr>
          <p:cNvPr id="43" name="Rectangle 42">
            <a:extLst>
              <a:ext uri="{FF2B5EF4-FFF2-40B4-BE49-F238E27FC236}">
                <a16:creationId xmlns:a16="http://schemas.microsoft.com/office/drawing/2014/main" id="{27E1CAA1-02DA-4EE5-9573-0BB74651312E}"/>
              </a:ext>
            </a:extLst>
          </p:cNvPr>
          <p:cNvSpPr/>
          <p:nvPr/>
        </p:nvSpPr>
        <p:spPr>
          <a:xfrm>
            <a:off x="3173556" y="2852937"/>
            <a:ext cx="7170594" cy="211767"/>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000000"/>
                </a:solidFill>
                <a:latin typeface="Arial"/>
              </a:rPr>
              <a:t>Coordination avec les sociétés de gestion privées </a:t>
            </a:r>
            <a:endParaRPr lang="fr-FR" dirty="0">
              <a:solidFill>
                <a:srgbClr val="000000"/>
              </a:solidFill>
              <a:latin typeface="Arial"/>
            </a:endParaRPr>
          </a:p>
        </p:txBody>
      </p:sp>
      <p:sp>
        <p:nvSpPr>
          <p:cNvPr id="46" name="Rectangle 45">
            <a:extLst>
              <a:ext uri="{FF2B5EF4-FFF2-40B4-BE49-F238E27FC236}">
                <a16:creationId xmlns:a16="http://schemas.microsoft.com/office/drawing/2014/main" id="{2877EA89-70A4-47CB-A2E1-AACB397984D0}"/>
              </a:ext>
            </a:extLst>
          </p:cNvPr>
          <p:cNvSpPr/>
          <p:nvPr/>
        </p:nvSpPr>
        <p:spPr>
          <a:xfrm>
            <a:off x="3173557" y="4149080"/>
            <a:ext cx="7152443" cy="720080"/>
          </a:xfrm>
          <a:prstGeom prst="rect">
            <a:avLst/>
          </a:prstGeom>
          <a:solidFill>
            <a:schemeClr val="tx2">
              <a:lumMod val="20000"/>
              <a:lumOff val="80000"/>
            </a:schemeClr>
          </a:solidFill>
          <a:ln>
            <a:solidFill>
              <a:schemeClr val="tx2"/>
            </a:solidFill>
          </a:ln>
        </p:spPr>
        <p:txBody>
          <a:bodyPr wrap="square" rtlCol="0" anchor="ctr">
            <a:noAutofit/>
          </a:bodyPr>
          <a:lstStyle/>
          <a:p>
            <a:pPr marL="171450" indent="-171450" algn="just">
              <a:buFont typeface="Arial" panose="020B0604020202020204" pitchFamily="34" charset="0"/>
              <a:buChar char="•"/>
            </a:pPr>
            <a:r>
              <a:rPr lang="fr-FR" sz="1000" dirty="0">
                <a:solidFill>
                  <a:srgbClr val="000000"/>
                </a:solidFill>
                <a:latin typeface="Arial"/>
              </a:rPr>
              <a:t>Déploiement d’un Prêt de Soutien à l’Innovation pour couvrir les besoins temporaires de trésorerie des PME innovantes : </a:t>
            </a:r>
          </a:p>
          <a:p>
            <a:pPr marL="363538" indent="-171450" algn="just">
              <a:buFont typeface="Arial" panose="020B0604020202020204" pitchFamily="34" charset="0"/>
              <a:buChar char="•"/>
            </a:pPr>
            <a:r>
              <a:rPr lang="fr-FR" sz="1000" dirty="0">
                <a:solidFill>
                  <a:srgbClr val="000000"/>
                </a:solidFill>
                <a:latin typeface="Arial"/>
              </a:rPr>
              <a:t>Prêt garanti à 90% par l’Etat </a:t>
            </a:r>
          </a:p>
          <a:p>
            <a:pPr marL="363538" indent="-171450" algn="just">
              <a:buFont typeface="Arial" panose="020B0604020202020204" pitchFamily="34" charset="0"/>
              <a:buChar char="•"/>
            </a:pPr>
            <a:r>
              <a:rPr lang="fr-FR" sz="1000" dirty="0">
                <a:solidFill>
                  <a:srgbClr val="000000"/>
                </a:solidFill>
                <a:latin typeface="Arial"/>
              </a:rPr>
              <a:t>Montant : jusqu’à deux fois la masse salariale France 2019, ou, si plus élevé, 25 % du chiffre d’affaires annuel.</a:t>
            </a:r>
          </a:p>
          <a:p>
            <a:pPr marL="363538" indent="-171450" algn="just">
              <a:buFont typeface="Arial" panose="020B0604020202020204" pitchFamily="34" charset="0"/>
              <a:buChar char="•"/>
            </a:pPr>
            <a:r>
              <a:rPr lang="fr-FR" sz="1000" dirty="0">
                <a:solidFill>
                  <a:srgbClr val="000000"/>
                </a:solidFill>
                <a:latin typeface="Arial"/>
              </a:rPr>
              <a:t>Différé d’un an et clause de réaménagement du remboursement du capital sur 1 à 5 ans.</a:t>
            </a:r>
          </a:p>
        </p:txBody>
      </p:sp>
      <p:sp>
        <p:nvSpPr>
          <p:cNvPr id="47" name="Rectangle 46">
            <a:extLst>
              <a:ext uri="{FF2B5EF4-FFF2-40B4-BE49-F238E27FC236}">
                <a16:creationId xmlns:a16="http://schemas.microsoft.com/office/drawing/2014/main" id="{4575525B-CCFC-4EEC-A1F9-3FB46075614A}"/>
              </a:ext>
            </a:extLst>
          </p:cNvPr>
          <p:cNvSpPr/>
          <p:nvPr/>
        </p:nvSpPr>
        <p:spPr>
          <a:xfrm>
            <a:off x="3173584" y="3936782"/>
            <a:ext cx="7170567" cy="21622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000000"/>
                </a:solidFill>
                <a:latin typeface="Arial"/>
              </a:rPr>
              <a:t>Déclinaison d’un prêt garanti par l’Etat dédié aux sociétés innovantes</a:t>
            </a:r>
            <a:endParaRPr lang="fr-FR" dirty="0">
              <a:solidFill>
                <a:srgbClr val="000000"/>
              </a:solidFill>
              <a:latin typeface="Arial"/>
            </a:endParaRPr>
          </a:p>
        </p:txBody>
      </p:sp>
      <p:sp>
        <p:nvSpPr>
          <p:cNvPr id="48" name="Rectangle 47">
            <a:extLst>
              <a:ext uri="{FF2B5EF4-FFF2-40B4-BE49-F238E27FC236}">
                <a16:creationId xmlns:a16="http://schemas.microsoft.com/office/drawing/2014/main" id="{34C40EB9-F1F9-4450-A82F-C1F2659FCF9A}"/>
              </a:ext>
            </a:extLst>
          </p:cNvPr>
          <p:cNvSpPr/>
          <p:nvPr/>
        </p:nvSpPr>
        <p:spPr>
          <a:xfrm>
            <a:off x="1847850" y="3942483"/>
            <a:ext cx="1205664" cy="23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00" b="1" dirty="0">
                <a:solidFill>
                  <a:srgbClr val="000000"/>
                </a:solidFill>
                <a:latin typeface="Arial"/>
              </a:rPr>
              <a:t>Lancement d’une offre de financement adaptée </a:t>
            </a:r>
          </a:p>
          <a:p>
            <a:endParaRPr lang="fr-FR" sz="1000" b="1" dirty="0">
              <a:solidFill>
                <a:srgbClr val="000000"/>
              </a:solidFill>
              <a:latin typeface="Arial"/>
            </a:endParaRPr>
          </a:p>
        </p:txBody>
      </p:sp>
      <p:sp>
        <p:nvSpPr>
          <p:cNvPr id="49" name="Oval 4">
            <a:extLst>
              <a:ext uri="{FF2B5EF4-FFF2-40B4-BE49-F238E27FC236}">
                <a16:creationId xmlns:a16="http://schemas.microsoft.com/office/drawing/2014/main" id="{20AD9C0C-09F0-4D6F-AA57-8F546707B204}"/>
              </a:ext>
            </a:extLst>
          </p:cNvPr>
          <p:cNvSpPr/>
          <p:nvPr/>
        </p:nvSpPr>
        <p:spPr>
          <a:xfrm>
            <a:off x="1757988" y="3840385"/>
            <a:ext cx="216024" cy="21622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Arial"/>
              </a:rPr>
              <a:t>2</a:t>
            </a:r>
          </a:p>
        </p:txBody>
      </p:sp>
      <p:sp>
        <p:nvSpPr>
          <p:cNvPr id="50" name="Rectangle 49">
            <a:extLst>
              <a:ext uri="{FF2B5EF4-FFF2-40B4-BE49-F238E27FC236}">
                <a16:creationId xmlns:a16="http://schemas.microsoft.com/office/drawing/2014/main" id="{C8712C57-B80E-4F24-85F6-3D490C2B6CBF}"/>
              </a:ext>
            </a:extLst>
          </p:cNvPr>
          <p:cNvSpPr/>
          <p:nvPr/>
        </p:nvSpPr>
        <p:spPr>
          <a:xfrm>
            <a:off x="3170113" y="5013240"/>
            <a:ext cx="7152443" cy="576000"/>
          </a:xfrm>
          <a:prstGeom prst="rect">
            <a:avLst/>
          </a:prstGeom>
          <a:solidFill>
            <a:schemeClr val="tx2">
              <a:lumMod val="20000"/>
              <a:lumOff val="80000"/>
            </a:schemeClr>
          </a:solidFill>
          <a:ln>
            <a:solidFill>
              <a:schemeClr val="tx2"/>
            </a:solidFill>
          </a:ln>
        </p:spPr>
        <p:txBody>
          <a:bodyPr wrap="square" rtlCol="0" anchor="ctr">
            <a:noAutofit/>
          </a:bodyPr>
          <a:lstStyle/>
          <a:p>
            <a:pPr marL="171450" indent="-171450" algn="just">
              <a:buFont typeface="Arial" panose="020B0604020202020204" pitchFamily="34" charset="0"/>
              <a:buChar char="•"/>
            </a:pPr>
            <a:r>
              <a:rPr lang="fr-FR" sz="1000" dirty="0">
                <a:solidFill>
                  <a:srgbClr val="000000"/>
                </a:solidFill>
                <a:latin typeface="Arial"/>
              </a:rPr>
              <a:t>Déploiement des prêts Rebond et Atout (prêt de trésorerie sans garantie de 10k€ à 30M€ garantis à 90% par l’Etat et mis en place en partenariat avec les banques) mobilisables pour les PME innovantes.</a:t>
            </a:r>
          </a:p>
        </p:txBody>
      </p:sp>
      <p:sp>
        <p:nvSpPr>
          <p:cNvPr id="51" name="Rectangle 50">
            <a:extLst>
              <a:ext uri="{FF2B5EF4-FFF2-40B4-BE49-F238E27FC236}">
                <a16:creationId xmlns:a16="http://schemas.microsoft.com/office/drawing/2014/main" id="{8349B318-ABA8-4288-B77F-5402FAD78204}"/>
              </a:ext>
            </a:extLst>
          </p:cNvPr>
          <p:cNvSpPr/>
          <p:nvPr/>
        </p:nvSpPr>
        <p:spPr>
          <a:xfrm>
            <a:off x="3170113" y="4878254"/>
            <a:ext cx="7170567" cy="20693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000000"/>
                </a:solidFill>
                <a:latin typeface="Arial"/>
              </a:rPr>
              <a:t>Utilisation des autres prêts généralistes créés pour faire face au contexte de crise </a:t>
            </a:r>
            <a:endParaRPr lang="fr-FR" dirty="0">
              <a:solidFill>
                <a:srgbClr val="000000"/>
              </a:solidFill>
              <a:latin typeface="Arial"/>
            </a:endParaRPr>
          </a:p>
        </p:txBody>
      </p:sp>
      <p:sp>
        <p:nvSpPr>
          <p:cNvPr id="52" name="Rectangle 51">
            <a:extLst>
              <a:ext uri="{FF2B5EF4-FFF2-40B4-BE49-F238E27FC236}">
                <a16:creationId xmlns:a16="http://schemas.microsoft.com/office/drawing/2014/main" id="{F89242DC-EFD2-4BC3-BBBB-B7A3A1F39976}"/>
              </a:ext>
            </a:extLst>
          </p:cNvPr>
          <p:cNvSpPr/>
          <p:nvPr/>
        </p:nvSpPr>
        <p:spPr>
          <a:xfrm>
            <a:off x="3177421" y="5732725"/>
            <a:ext cx="7152443" cy="576000"/>
          </a:xfrm>
          <a:prstGeom prst="rect">
            <a:avLst/>
          </a:prstGeom>
          <a:solidFill>
            <a:schemeClr val="tx2">
              <a:lumMod val="20000"/>
              <a:lumOff val="80000"/>
            </a:schemeClr>
          </a:solidFill>
          <a:ln>
            <a:solidFill>
              <a:schemeClr val="tx2"/>
            </a:solidFill>
          </a:ln>
        </p:spPr>
        <p:txBody>
          <a:bodyPr wrap="square" rtlCol="0" anchor="ctr">
            <a:noAutofit/>
          </a:bodyPr>
          <a:lstStyle/>
          <a:p>
            <a:pPr marL="171450" indent="-171450" algn="just">
              <a:buFont typeface="Arial" panose="020B0604020202020204" pitchFamily="34" charset="0"/>
              <a:buChar char="•"/>
            </a:pPr>
            <a:r>
              <a:rPr lang="fr-FR" sz="1000" dirty="0">
                <a:solidFill>
                  <a:srgbClr val="000000"/>
                </a:solidFill>
                <a:latin typeface="Arial"/>
              </a:rPr>
              <a:t>Adaptation des conditions relatives aux Prêts d’amorçage et Prêt d’Amorçage Investissement en élargissant les critères liés aux levées de fonds.</a:t>
            </a:r>
          </a:p>
        </p:txBody>
      </p:sp>
      <p:sp>
        <p:nvSpPr>
          <p:cNvPr id="53" name="Rectangle 52">
            <a:extLst>
              <a:ext uri="{FF2B5EF4-FFF2-40B4-BE49-F238E27FC236}">
                <a16:creationId xmlns:a16="http://schemas.microsoft.com/office/drawing/2014/main" id="{F1A3BDD4-54AE-425C-ABC7-46F1A2AEA688}"/>
              </a:ext>
            </a:extLst>
          </p:cNvPr>
          <p:cNvSpPr/>
          <p:nvPr/>
        </p:nvSpPr>
        <p:spPr>
          <a:xfrm>
            <a:off x="3174231" y="5598334"/>
            <a:ext cx="7166448" cy="20693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000000"/>
                </a:solidFill>
                <a:latin typeface="Arial"/>
              </a:rPr>
              <a:t>Adaptation de l’offre de financement en Prêt Sans Garantie existante dans des contextes de bridge</a:t>
            </a:r>
            <a:endParaRPr lang="fr-FR" dirty="0">
              <a:solidFill>
                <a:srgbClr val="000000"/>
              </a:solidFill>
              <a:latin typeface="Arial"/>
            </a:endParaRPr>
          </a:p>
        </p:txBody>
      </p:sp>
    </p:spTree>
    <p:extLst>
      <p:ext uri="{BB962C8B-B14F-4D97-AF65-F5344CB8AC3E}">
        <p14:creationId xmlns:p14="http://schemas.microsoft.com/office/powerpoint/2010/main" val="155357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4100" name="think-cell Slide" r:id="rId5" imgW="526" imgH="526" progId="TCLayout.ActiveDocument.1">
                  <p:embed/>
                </p:oleObj>
              </mc:Choice>
              <mc:Fallback>
                <p:oleObj name="think-cell Slide" r:id="rId5" imgW="526" imgH="526" progId="TCLayout.ActiveDocument.1">
                  <p:embed/>
                  <p:pic>
                    <p:nvPicPr>
                      <p:cNvPr id="3" name="Object 2" hidden="1"/>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85000"/>
              </a:lnSpc>
              <a:spcBef>
                <a:spcPct val="0"/>
              </a:spcBef>
              <a:spcAft>
                <a:spcPct val="0"/>
              </a:spcAft>
            </a:pPr>
            <a:endParaRPr lang="fr-FR" sz="2400" dirty="0" err="1">
              <a:solidFill>
                <a:srgbClr val="000000"/>
              </a:solidFill>
              <a:latin typeface="Impact" panose="020B0806030902050204" pitchFamily="34" charset="0"/>
              <a:sym typeface="Impact" panose="020B0806030902050204" pitchFamily="34" charset="0"/>
            </a:endParaRPr>
          </a:p>
        </p:txBody>
      </p:sp>
      <p:sp>
        <p:nvSpPr>
          <p:cNvPr id="2" name="Title 1"/>
          <p:cNvSpPr>
            <a:spLocks noGrp="1"/>
          </p:cNvSpPr>
          <p:nvPr>
            <p:ph type="title"/>
          </p:nvPr>
        </p:nvSpPr>
        <p:spPr>
          <a:xfrm>
            <a:off x="1866000" y="333347"/>
            <a:ext cx="8460000" cy="870928"/>
          </a:xfrm>
        </p:spPr>
        <p:txBody>
          <a:bodyPr/>
          <a:lstStyle/>
          <a:p>
            <a:r>
              <a:rPr lang="fr-FR" dirty="0">
                <a:solidFill>
                  <a:schemeClr val="accent1"/>
                </a:solidFill>
              </a:rPr>
              <a:t>Entreprises innovantes</a:t>
            </a:r>
            <a:br>
              <a:rPr lang="fr-FR" dirty="0"/>
            </a:br>
            <a:r>
              <a:rPr lang="fr-FR" dirty="0"/>
              <a:t>Détails du plan d’action (2/2) : continuer le soutien aux programmes de R&amp;D déjà initiés et à venir</a:t>
            </a:r>
          </a:p>
        </p:txBody>
      </p:sp>
      <p:sp>
        <p:nvSpPr>
          <p:cNvPr id="19" name="Rectangle 18">
            <a:extLst>
              <a:ext uri="{FF2B5EF4-FFF2-40B4-BE49-F238E27FC236}">
                <a16:creationId xmlns:a16="http://schemas.microsoft.com/office/drawing/2014/main" id="{F02C6E0C-3439-42BD-827E-7EE3A3E8A768}"/>
              </a:ext>
            </a:extLst>
          </p:cNvPr>
          <p:cNvSpPr/>
          <p:nvPr/>
        </p:nvSpPr>
        <p:spPr>
          <a:xfrm>
            <a:off x="1847850" y="3932725"/>
            <a:ext cx="1205664" cy="2376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rgbClr val="000000"/>
                </a:solidFill>
                <a:latin typeface="Arial"/>
              </a:rPr>
              <a:t>P</a:t>
            </a:r>
            <a:r>
              <a:rPr lang="fr-FR" sz="1000" b="1" dirty="0">
                <a:solidFill>
                  <a:srgbClr val="000000"/>
                </a:solidFill>
                <a:latin typeface="Arial"/>
              </a:rPr>
              <a:t>oursuite des actions de soutien à l’innovation historiques, notamment </a:t>
            </a:r>
            <a:r>
              <a:rPr lang="fr-FR" sz="1000" b="1" dirty="0" err="1">
                <a:solidFill>
                  <a:srgbClr val="000000"/>
                </a:solidFill>
                <a:latin typeface="Arial"/>
              </a:rPr>
              <a:t>Deeptech</a:t>
            </a:r>
            <a:endParaRPr lang="fr-FR" sz="1000" b="1" dirty="0">
              <a:solidFill>
                <a:srgbClr val="000000"/>
              </a:solidFill>
              <a:latin typeface="Arial"/>
            </a:endParaRPr>
          </a:p>
          <a:p>
            <a:endParaRPr lang="fr-FR" sz="1000" b="1" dirty="0">
              <a:solidFill>
                <a:srgbClr val="000000"/>
              </a:solidFill>
              <a:latin typeface="Arial"/>
            </a:endParaRPr>
          </a:p>
        </p:txBody>
      </p:sp>
      <p:sp>
        <p:nvSpPr>
          <p:cNvPr id="22" name="Oval 4">
            <a:extLst>
              <a:ext uri="{FF2B5EF4-FFF2-40B4-BE49-F238E27FC236}">
                <a16:creationId xmlns:a16="http://schemas.microsoft.com/office/drawing/2014/main" id="{FA502DE1-6CD3-4F6D-80E0-11D95C28139B}"/>
              </a:ext>
            </a:extLst>
          </p:cNvPr>
          <p:cNvSpPr/>
          <p:nvPr/>
        </p:nvSpPr>
        <p:spPr>
          <a:xfrm>
            <a:off x="1757988" y="3824613"/>
            <a:ext cx="216024" cy="21622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Arial"/>
              </a:rPr>
              <a:t>4</a:t>
            </a:r>
          </a:p>
        </p:txBody>
      </p:sp>
      <p:sp>
        <p:nvSpPr>
          <p:cNvPr id="23" name="Rectangle 22">
            <a:extLst>
              <a:ext uri="{FF2B5EF4-FFF2-40B4-BE49-F238E27FC236}">
                <a16:creationId xmlns:a16="http://schemas.microsoft.com/office/drawing/2014/main" id="{3D10C2E4-6A46-4E1C-9EA5-9BACB84FE0DD}"/>
              </a:ext>
            </a:extLst>
          </p:cNvPr>
          <p:cNvSpPr/>
          <p:nvPr/>
        </p:nvSpPr>
        <p:spPr>
          <a:xfrm>
            <a:off x="3173557" y="4148800"/>
            <a:ext cx="7152443" cy="972000"/>
          </a:xfrm>
          <a:prstGeom prst="rect">
            <a:avLst/>
          </a:prstGeom>
          <a:solidFill>
            <a:schemeClr val="tx2">
              <a:lumMod val="20000"/>
              <a:lumOff val="80000"/>
            </a:schemeClr>
          </a:solidFill>
          <a:ln>
            <a:solidFill>
              <a:schemeClr val="tx2"/>
            </a:solidFill>
          </a:ln>
        </p:spPr>
        <p:txBody>
          <a:bodyPr wrap="square" rtlCol="0" anchor="ctr">
            <a:noAutofit/>
          </a:bodyPr>
          <a:lstStyle/>
          <a:p>
            <a:pPr marL="171450" indent="-171450">
              <a:buFont typeface="Arial" panose="020B0604020202020204" pitchFamily="34" charset="0"/>
              <a:buChar char="•"/>
            </a:pPr>
            <a:r>
              <a:rPr lang="fr-FR" sz="1000" dirty="0">
                <a:solidFill>
                  <a:srgbClr val="000000"/>
                </a:solidFill>
                <a:latin typeface="Arial"/>
              </a:rPr>
              <a:t>Poursuite de l’activité de soutien des entreprises innovantes via les aides à l’innovation Bpifrance (subventions, avances remboursables, prêts innovation R&amp;D, etc.) pour leur apporter la trésorerie nécessaires à la conduite de leurs projets de recherche et développement, avec une enveloppe de 1,3Md€ maintenue sur 2020. </a:t>
            </a:r>
          </a:p>
        </p:txBody>
      </p:sp>
      <p:sp>
        <p:nvSpPr>
          <p:cNvPr id="25" name="Rectangle 24">
            <a:extLst>
              <a:ext uri="{FF2B5EF4-FFF2-40B4-BE49-F238E27FC236}">
                <a16:creationId xmlns:a16="http://schemas.microsoft.com/office/drawing/2014/main" id="{78AA8FBF-91A5-41EA-9552-1A45A6E7EF46}"/>
              </a:ext>
            </a:extLst>
          </p:cNvPr>
          <p:cNvSpPr/>
          <p:nvPr/>
        </p:nvSpPr>
        <p:spPr>
          <a:xfrm>
            <a:off x="3173557" y="3932725"/>
            <a:ext cx="7152443" cy="21622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000000"/>
                </a:solidFill>
                <a:latin typeface="Arial"/>
              </a:rPr>
              <a:t>Continuité des actions en aides à l’innovation</a:t>
            </a:r>
            <a:endParaRPr lang="fr-FR" dirty="0">
              <a:solidFill>
                <a:srgbClr val="000000"/>
              </a:solidFill>
              <a:latin typeface="Arial"/>
            </a:endParaRPr>
          </a:p>
        </p:txBody>
      </p:sp>
      <p:sp>
        <p:nvSpPr>
          <p:cNvPr id="38" name="Rectangle 37">
            <a:extLst>
              <a:ext uri="{FF2B5EF4-FFF2-40B4-BE49-F238E27FC236}">
                <a16:creationId xmlns:a16="http://schemas.microsoft.com/office/drawing/2014/main" id="{E70A6D8E-A78A-4778-AD1F-BD02607B1B4E}"/>
              </a:ext>
            </a:extLst>
          </p:cNvPr>
          <p:cNvSpPr/>
          <p:nvPr/>
        </p:nvSpPr>
        <p:spPr>
          <a:xfrm>
            <a:off x="1847850" y="1326444"/>
            <a:ext cx="1205664" cy="2376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70" b="1" dirty="0">
                <a:solidFill>
                  <a:srgbClr val="000000"/>
                </a:solidFill>
                <a:latin typeface="Arial"/>
              </a:rPr>
              <a:t>Assouplissement</a:t>
            </a:r>
            <a:r>
              <a:rPr lang="fr-FR" sz="950" b="1" dirty="0">
                <a:solidFill>
                  <a:srgbClr val="000000"/>
                </a:solidFill>
                <a:latin typeface="Arial"/>
              </a:rPr>
              <a:t> </a:t>
            </a:r>
            <a:r>
              <a:rPr lang="fr-FR" sz="1000" b="1" dirty="0">
                <a:solidFill>
                  <a:srgbClr val="000000"/>
                </a:solidFill>
                <a:latin typeface="Arial"/>
              </a:rPr>
              <a:t>du versement des aides à l’innovation</a:t>
            </a:r>
          </a:p>
          <a:p>
            <a:endParaRPr lang="fr-FR" sz="1000" b="1" dirty="0">
              <a:solidFill>
                <a:srgbClr val="000000"/>
              </a:solidFill>
              <a:latin typeface="Arial"/>
            </a:endParaRPr>
          </a:p>
        </p:txBody>
      </p:sp>
      <p:sp>
        <p:nvSpPr>
          <p:cNvPr id="39" name="Oval 4">
            <a:extLst>
              <a:ext uri="{FF2B5EF4-FFF2-40B4-BE49-F238E27FC236}">
                <a16:creationId xmlns:a16="http://schemas.microsoft.com/office/drawing/2014/main" id="{75A7BA33-68A7-43A1-A564-DA7AF18D2104}"/>
              </a:ext>
            </a:extLst>
          </p:cNvPr>
          <p:cNvSpPr/>
          <p:nvPr/>
        </p:nvSpPr>
        <p:spPr>
          <a:xfrm>
            <a:off x="1757988" y="1218332"/>
            <a:ext cx="216024" cy="216224"/>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0000"/>
                </a:solidFill>
                <a:latin typeface="Arial"/>
              </a:rPr>
              <a:t>3</a:t>
            </a:r>
          </a:p>
        </p:txBody>
      </p:sp>
      <p:sp>
        <p:nvSpPr>
          <p:cNvPr id="40" name="Rectangle 39">
            <a:extLst>
              <a:ext uri="{FF2B5EF4-FFF2-40B4-BE49-F238E27FC236}">
                <a16:creationId xmlns:a16="http://schemas.microsoft.com/office/drawing/2014/main" id="{A09AC8AE-A85F-45E5-8B49-93AB966DE29D}"/>
              </a:ext>
            </a:extLst>
          </p:cNvPr>
          <p:cNvSpPr/>
          <p:nvPr/>
        </p:nvSpPr>
        <p:spPr>
          <a:xfrm>
            <a:off x="3173557" y="1542669"/>
            <a:ext cx="7152443" cy="972000"/>
          </a:xfrm>
          <a:prstGeom prst="rect">
            <a:avLst/>
          </a:prstGeom>
          <a:solidFill>
            <a:schemeClr val="tx2">
              <a:lumMod val="20000"/>
              <a:lumOff val="80000"/>
            </a:schemeClr>
          </a:solidFill>
          <a:ln>
            <a:solidFill>
              <a:schemeClr val="tx2"/>
            </a:solidFill>
          </a:ln>
        </p:spPr>
        <p:txBody>
          <a:bodyPr wrap="square" rtlCol="0" anchor="ctr">
            <a:noAutofit/>
          </a:bodyPr>
          <a:lstStyle/>
          <a:p>
            <a:pPr marL="171450" indent="-171450">
              <a:buFont typeface="Arial" panose="020B0604020202020204" pitchFamily="34" charset="0"/>
              <a:buChar char="•"/>
            </a:pPr>
            <a:r>
              <a:rPr lang="fr-FR" sz="1000" dirty="0">
                <a:solidFill>
                  <a:srgbClr val="000000"/>
                </a:solidFill>
                <a:latin typeface="Arial"/>
              </a:rPr>
              <a:t>Décaissement en avance de phase des secondes tranches des aides PIA « Nationales » (Concours et AAP) accordées mais non encore versées (35 M€ d’aides potentielles à verser). </a:t>
            </a:r>
          </a:p>
        </p:txBody>
      </p:sp>
      <p:sp>
        <p:nvSpPr>
          <p:cNvPr id="41" name="Rectangle 40">
            <a:extLst>
              <a:ext uri="{FF2B5EF4-FFF2-40B4-BE49-F238E27FC236}">
                <a16:creationId xmlns:a16="http://schemas.microsoft.com/office/drawing/2014/main" id="{FD499FC4-FDCC-4309-9EDC-29B897C7B4A7}"/>
              </a:ext>
            </a:extLst>
          </p:cNvPr>
          <p:cNvSpPr/>
          <p:nvPr/>
        </p:nvSpPr>
        <p:spPr>
          <a:xfrm>
            <a:off x="3173557" y="1326444"/>
            <a:ext cx="7152443" cy="21622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000000"/>
                </a:solidFill>
                <a:latin typeface="Arial"/>
              </a:rPr>
              <a:t>Décaissement anticipé de tranches intermédiaires de financement en aides</a:t>
            </a:r>
            <a:endParaRPr lang="fr-FR" dirty="0">
              <a:solidFill>
                <a:srgbClr val="000000"/>
              </a:solidFill>
              <a:latin typeface="Arial"/>
            </a:endParaRPr>
          </a:p>
        </p:txBody>
      </p:sp>
      <p:sp>
        <p:nvSpPr>
          <p:cNvPr id="42" name="Rectangle 41">
            <a:extLst>
              <a:ext uri="{FF2B5EF4-FFF2-40B4-BE49-F238E27FC236}">
                <a16:creationId xmlns:a16="http://schemas.microsoft.com/office/drawing/2014/main" id="{848000F7-0732-4EB8-8CDA-73C12B083E56}"/>
              </a:ext>
            </a:extLst>
          </p:cNvPr>
          <p:cNvSpPr/>
          <p:nvPr/>
        </p:nvSpPr>
        <p:spPr>
          <a:xfrm>
            <a:off x="3173557" y="2730669"/>
            <a:ext cx="7152443" cy="972000"/>
          </a:xfrm>
          <a:prstGeom prst="rect">
            <a:avLst/>
          </a:prstGeom>
          <a:solidFill>
            <a:schemeClr val="tx2">
              <a:lumMod val="20000"/>
              <a:lumOff val="80000"/>
            </a:schemeClr>
          </a:solidFill>
          <a:ln>
            <a:solidFill>
              <a:schemeClr val="tx2"/>
            </a:solidFill>
          </a:ln>
        </p:spPr>
        <p:txBody>
          <a:bodyPr wrap="square" rtlCol="0" anchor="ctr">
            <a:noAutofit/>
          </a:bodyPr>
          <a:lstStyle/>
          <a:p>
            <a:pPr marL="171450" indent="-171450">
              <a:buFont typeface="Arial" panose="020B0604020202020204" pitchFamily="34" charset="0"/>
              <a:buChar char="•"/>
            </a:pPr>
            <a:endParaRPr lang="fr-FR" sz="900" dirty="0">
              <a:solidFill>
                <a:srgbClr val="000000"/>
              </a:solidFill>
              <a:latin typeface="Arial"/>
            </a:endParaRPr>
          </a:p>
          <a:p>
            <a:pPr marL="171450" indent="-171450">
              <a:buFont typeface="Arial" panose="020B0604020202020204" pitchFamily="34" charset="0"/>
              <a:buChar char="•"/>
            </a:pPr>
            <a:r>
              <a:rPr lang="fr-FR" sz="1000" dirty="0">
                <a:solidFill>
                  <a:srgbClr val="000000"/>
                </a:solidFill>
                <a:latin typeface="Arial"/>
              </a:rPr>
              <a:t>Elargissement temporaire de la finalité de financement du prêt innovation R&amp;D pour renforcer la trésorerie de PME innovantes impactées par la crise</a:t>
            </a:r>
            <a:r>
              <a:rPr lang="fr-FR" sz="900" dirty="0">
                <a:solidFill>
                  <a:srgbClr val="000000"/>
                </a:solidFill>
                <a:latin typeface="Arial"/>
              </a:rPr>
              <a:t>.</a:t>
            </a:r>
          </a:p>
          <a:p>
            <a:pPr marL="171450" indent="-171450">
              <a:buFont typeface="Arial" panose="020B0604020202020204" pitchFamily="34" charset="0"/>
              <a:buChar char="•"/>
            </a:pPr>
            <a:endParaRPr lang="fr-FR" sz="900" dirty="0">
              <a:solidFill>
                <a:srgbClr val="000000"/>
              </a:solidFill>
              <a:latin typeface="Arial"/>
            </a:endParaRPr>
          </a:p>
        </p:txBody>
      </p:sp>
      <p:sp>
        <p:nvSpPr>
          <p:cNvPr id="43" name="Rectangle 42">
            <a:extLst>
              <a:ext uri="{FF2B5EF4-FFF2-40B4-BE49-F238E27FC236}">
                <a16:creationId xmlns:a16="http://schemas.microsoft.com/office/drawing/2014/main" id="{28F69920-79B1-4B78-B06F-E162C31BC89E}"/>
              </a:ext>
            </a:extLst>
          </p:cNvPr>
          <p:cNvSpPr/>
          <p:nvPr/>
        </p:nvSpPr>
        <p:spPr>
          <a:xfrm>
            <a:off x="3173557" y="2514444"/>
            <a:ext cx="7152443" cy="21622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000000"/>
                </a:solidFill>
                <a:latin typeface="Arial"/>
              </a:rPr>
              <a:t>Elargissement du cadre d’action du Prêt Innovation R&amp;D</a:t>
            </a:r>
            <a:endParaRPr lang="fr-FR" dirty="0">
              <a:solidFill>
                <a:srgbClr val="000000"/>
              </a:solidFill>
              <a:latin typeface="Arial"/>
            </a:endParaRPr>
          </a:p>
        </p:txBody>
      </p:sp>
      <p:sp>
        <p:nvSpPr>
          <p:cNvPr id="45" name="Rectangle 44">
            <a:extLst>
              <a:ext uri="{FF2B5EF4-FFF2-40B4-BE49-F238E27FC236}">
                <a16:creationId xmlns:a16="http://schemas.microsoft.com/office/drawing/2014/main" id="{22618310-4F16-41D0-BE1D-0420F39D9A91}"/>
              </a:ext>
            </a:extLst>
          </p:cNvPr>
          <p:cNvSpPr/>
          <p:nvPr/>
        </p:nvSpPr>
        <p:spPr>
          <a:xfrm>
            <a:off x="3173557" y="5336725"/>
            <a:ext cx="7152443" cy="972000"/>
          </a:xfrm>
          <a:prstGeom prst="rect">
            <a:avLst/>
          </a:prstGeom>
          <a:solidFill>
            <a:schemeClr val="tx2">
              <a:lumMod val="20000"/>
              <a:lumOff val="80000"/>
            </a:schemeClr>
          </a:solidFill>
          <a:ln>
            <a:solidFill>
              <a:schemeClr val="tx2"/>
            </a:solidFill>
          </a:ln>
        </p:spPr>
        <p:txBody>
          <a:bodyPr wrap="square" rtlCol="0" anchor="ctr">
            <a:noAutofit/>
          </a:bodyPr>
          <a:lstStyle/>
          <a:p>
            <a:pPr marL="171450" indent="-171450">
              <a:buFont typeface="Arial" panose="020B0604020202020204" pitchFamily="34" charset="0"/>
              <a:buChar char="•"/>
            </a:pPr>
            <a:r>
              <a:rPr lang="fr-FR" sz="1000" dirty="0">
                <a:solidFill>
                  <a:srgbClr val="000000"/>
                </a:solidFill>
                <a:latin typeface="Arial"/>
              </a:rPr>
              <a:t>Préparation de la sortie de crise et de la relance de l’écosystème avec la poursuite du plan </a:t>
            </a:r>
            <a:r>
              <a:rPr lang="fr-FR" sz="1000" dirty="0" err="1">
                <a:solidFill>
                  <a:srgbClr val="000000"/>
                </a:solidFill>
                <a:latin typeface="Arial"/>
              </a:rPr>
              <a:t>Deeptech</a:t>
            </a:r>
            <a:r>
              <a:rPr lang="fr-FR" sz="1000" dirty="0">
                <a:solidFill>
                  <a:srgbClr val="000000"/>
                </a:solidFill>
                <a:latin typeface="Arial"/>
              </a:rPr>
              <a:t>, favorisant la création et le développement de start-up innovantes à forte intensité technologique.</a:t>
            </a:r>
          </a:p>
        </p:txBody>
      </p:sp>
      <p:sp>
        <p:nvSpPr>
          <p:cNvPr id="46" name="Rectangle 45">
            <a:extLst>
              <a:ext uri="{FF2B5EF4-FFF2-40B4-BE49-F238E27FC236}">
                <a16:creationId xmlns:a16="http://schemas.microsoft.com/office/drawing/2014/main" id="{79C754FB-3BEF-4AC4-B65C-B8D78BD8EA58}"/>
              </a:ext>
            </a:extLst>
          </p:cNvPr>
          <p:cNvSpPr/>
          <p:nvPr/>
        </p:nvSpPr>
        <p:spPr>
          <a:xfrm>
            <a:off x="3173557" y="5120651"/>
            <a:ext cx="7152443" cy="21622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rgbClr val="000000"/>
                </a:solidFill>
                <a:latin typeface="Arial"/>
              </a:rPr>
              <a:t>Préparation de l’après-crise, notamment en favorisant l’innovation de rupture</a:t>
            </a:r>
            <a:endParaRPr lang="fr-FR" dirty="0">
              <a:solidFill>
                <a:srgbClr val="000000"/>
              </a:solidFill>
              <a:latin typeface="Arial"/>
            </a:endParaRPr>
          </a:p>
        </p:txBody>
      </p:sp>
    </p:spTree>
    <p:extLst>
      <p:ext uri="{BB962C8B-B14F-4D97-AF65-F5344CB8AC3E}">
        <p14:creationId xmlns:p14="http://schemas.microsoft.com/office/powerpoint/2010/main" val="410084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5124" name="think-cell Slide" r:id="rId6" imgW="526" imgH="526" progId="TCLayout.ActiveDocument.1">
                  <p:embed/>
                </p:oleObj>
              </mc:Choice>
              <mc:Fallback>
                <p:oleObj name="think-cell Slide" r:id="rId6" imgW="526" imgH="526" progId="TCLayout.ActiveDocument.1">
                  <p:embed/>
                  <p:pic>
                    <p:nvPicPr>
                      <p:cNvPr id="3" name="Object 2" hidden="1"/>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152400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5000"/>
              </a:lnSpc>
              <a:spcBef>
                <a:spcPct val="0"/>
              </a:spcBef>
              <a:spcAft>
                <a:spcPct val="0"/>
              </a:spcAft>
            </a:pPr>
            <a:endParaRPr lang="fr-FR" sz="2400" dirty="0" err="1">
              <a:solidFill>
                <a:srgbClr val="000000"/>
              </a:solidFill>
              <a:latin typeface="Impact" panose="020B0806030902050204" pitchFamily="34" charset="0"/>
              <a:sym typeface="Impact" panose="020B0806030902050204" pitchFamily="34" charset="0"/>
            </a:endParaRPr>
          </a:p>
        </p:txBody>
      </p:sp>
      <p:sp>
        <p:nvSpPr>
          <p:cNvPr id="2" name="Title 1"/>
          <p:cNvSpPr>
            <a:spLocks noGrp="1"/>
          </p:cNvSpPr>
          <p:nvPr>
            <p:ph type="title"/>
          </p:nvPr>
        </p:nvSpPr>
        <p:spPr/>
        <p:txBody>
          <a:bodyPr/>
          <a:lstStyle/>
          <a:p>
            <a:r>
              <a:rPr lang="fr-FR" dirty="0"/>
              <a:t>Un continuum adapté aux start-up dans le contexte actuel</a:t>
            </a:r>
          </a:p>
        </p:txBody>
      </p:sp>
      <p:sp>
        <p:nvSpPr>
          <p:cNvPr id="5" name="Flèche : pentagone 4">
            <a:extLst>
              <a:ext uri="{FF2B5EF4-FFF2-40B4-BE49-F238E27FC236}">
                <a16:creationId xmlns:a16="http://schemas.microsoft.com/office/drawing/2014/main" id="{C783E00D-583E-45CD-AE08-22C48716C299}"/>
              </a:ext>
            </a:extLst>
          </p:cNvPr>
          <p:cNvSpPr/>
          <p:nvPr/>
        </p:nvSpPr>
        <p:spPr>
          <a:xfrm>
            <a:off x="2286741" y="826999"/>
            <a:ext cx="2592000" cy="470689"/>
          </a:xfrm>
          <a:prstGeom prst="homePlat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28" b="1" dirty="0">
                <a:solidFill>
                  <a:srgbClr val="786E64"/>
                </a:solidFill>
                <a:latin typeface="Arial"/>
              </a:rPr>
              <a:t>Faisabilité</a:t>
            </a:r>
          </a:p>
        </p:txBody>
      </p:sp>
      <p:sp>
        <p:nvSpPr>
          <p:cNvPr id="6" name="Flèche : pentagone 5">
            <a:extLst>
              <a:ext uri="{FF2B5EF4-FFF2-40B4-BE49-F238E27FC236}">
                <a16:creationId xmlns:a16="http://schemas.microsoft.com/office/drawing/2014/main" id="{64F72494-A719-4575-8FD4-5AC02830F811}"/>
              </a:ext>
            </a:extLst>
          </p:cNvPr>
          <p:cNvSpPr/>
          <p:nvPr/>
        </p:nvSpPr>
        <p:spPr>
          <a:xfrm>
            <a:off x="5012302" y="821151"/>
            <a:ext cx="2592000" cy="470689"/>
          </a:xfrm>
          <a:prstGeom prst="homePlat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28" b="1" dirty="0">
                <a:solidFill>
                  <a:srgbClr val="786E64"/>
                </a:solidFill>
                <a:latin typeface="Arial"/>
              </a:rPr>
              <a:t>Développement</a:t>
            </a:r>
          </a:p>
        </p:txBody>
      </p:sp>
      <p:sp>
        <p:nvSpPr>
          <p:cNvPr id="7" name="Flèche : pentagone 6">
            <a:extLst>
              <a:ext uri="{FF2B5EF4-FFF2-40B4-BE49-F238E27FC236}">
                <a16:creationId xmlns:a16="http://schemas.microsoft.com/office/drawing/2014/main" id="{7BBC217E-F859-4649-B53D-18296E965C23}"/>
              </a:ext>
            </a:extLst>
          </p:cNvPr>
          <p:cNvSpPr/>
          <p:nvPr/>
        </p:nvSpPr>
        <p:spPr>
          <a:xfrm>
            <a:off x="7737863" y="821151"/>
            <a:ext cx="2592000" cy="470689"/>
          </a:xfrm>
          <a:prstGeom prst="homePlat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28" b="1" dirty="0">
                <a:solidFill>
                  <a:srgbClr val="786E64"/>
                </a:solidFill>
                <a:latin typeface="Arial"/>
              </a:rPr>
              <a:t>Industrialisation et commercialisation</a:t>
            </a:r>
          </a:p>
        </p:txBody>
      </p:sp>
      <p:sp>
        <p:nvSpPr>
          <p:cNvPr id="8" name="Flèche : pentagone 7">
            <a:extLst>
              <a:ext uri="{FF2B5EF4-FFF2-40B4-BE49-F238E27FC236}">
                <a16:creationId xmlns:a16="http://schemas.microsoft.com/office/drawing/2014/main" id="{6EBCCCB1-97BF-482E-892A-590BC8DD0062}"/>
              </a:ext>
            </a:extLst>
          </p:cNvPr>
          <p:cNvSpPr/>
          <p:nvPr/>
        </p:nvSpPr>
        <p:spPr>
          <a:xfrm>
            <a:off x="2286740" y="1291839"/>
            <a:ext cx="1579443" cy="301082"/>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18" b="1" dirty="0">
                <a:solidFill>
                  <a:srgbClr val="786E64"/>
                </a:solidFill>
                <a:latin typeface="Arial"/>
              </a:rPr>
              <a:t>Love money, </a:t>
            </a:r>
            <a:r>
              <a:rPr lang="fr-FR" sz="918" b="1" dirty="0" err="1">
                <a:solidFill>
                  <a:srgbClr val="786E64"/>
                </a:solidFill>
                <a:latin typeface="Arial"/>
              </a:rPr>
              <a:t>pre-seed</a:t>
            </a:r>
            <a:endParaRPr lang="fr-FR" sz="918" b="1" dirty="0">
              <a:solidFill>
                <a:srgbClr val="786E64"/>
              </a:solidFill>
              <a:latin typeface="Arial"/>
            </a:endParaRPr>
          </a:p>
        </p:txBody>
      </p:sp>
      <p:sp>
        <p:nvSpPr>
          <p:cNvPr id="9" name="Flèche : pentagone 8">
            <a:extLst>
              <a:ext uri="{FF2B5EF4-FFF2-40B4-BE49-F238E27FC236}">
                <a16:creationId xmlns:a16="http://schemas.microsoft.com/office/drawing/2014/main" id="{C4A4DF2B-F250-40D3-8892-3D2133A1B258}"/>
              </a:ext>
            </a:extLst>
          </p:cNvPr>
          <p:cNvSpPr/>
          <p:nvPr/>
        </p:nvSpPr>
        <p:spPr>
          <a:xfrm>
            <a:off x="3963213" y="1297687"/>
            <a:ext cx="1579443" cy="301082"/>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18" b="1" dirty="0" err="1">
                <a:solidFill>
                  <a:srgbClr val="786E64"/>
                </a:solidFill>
                <a:latin typeface="Arial"/>
              </a:rPr>
              <a:t>Seed</a:t>
            </a:r>
            <a:r>
              <a:rPr lang="fr-FR" sz="918" b="1" dirty="0">
                <a:solidFill>
                  <a:srgbClr val="786E64"/>
                </a:solidFill>
                <a:latin typeface="Arial"/>
              </a:rPr>
              <a:t> round</a:t>
            </a:r>
          </a:p>
        </p:txBody>
      </p:sp>
      <p:sp>
        <p:nvSpPr>
          <p:cNvPr id="10" name="Flèche : pentagone 9">
            <a:extLst>
              <a:ext uri="{FF2B5EF4-FFF2-40B4-BE49-F238E27FC236}">
                <a16:creationId xmlns:a16="http://schemas.microsoft.com/office/drawing/2014/main" id="{551D7D40-40C0-4923-99C1-55F069CC092B}"/>
              </a:ext>
            </a:extLst>
          </p:cNvPr>
          <p:cNvSpPr/>
          <p:nvPr/>
        </p:nvSpPr>
        <p:spPr>
          <a:xfrm>
            <a:off x="5639684" y="1291839"/>
            <a:ext cx="1579443" cy="301082"/>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18" b="1" dirty="0" err="1">
                <a:solidFill>
                  <a:srgbClr val="786E64"/>
                </a:solidFill>
                <a:latin typeface="Arial"/>
              </a:rPr>
              <a:t>Series</a:t>
            </a:r>
            <a:r>
              <a:rPr lang="fr-FR" sz="918" b="1" dirty="0">
                <a:solidFill>
                  <a:srgbClr val="786E64"/>
                </a:solidFill>
                <a:latin typeface="Arial"/>
              </a:rPr>
              <a:t> A</a:t>
            </a:r>
          </a:p>
        </p:txBody>
      </p:sp>
      <p:sp>
        <p:nvSpPr>
          <p:cNvPr id="11" name="Flèche : pentagone 10">
            <a:extLst>
              <a:ext uri="{FF2B5EF4-FFF2-40B4-BE49-F238E27FC236}">
                <a16:creationId xmlns:a16="http://schemas.microsoft.com/office/drawing/2014/main" id="{BD78D901-6256-4AEA-8515-65BF77103F75}"/>
              </a:ext>
            </a:extLst>
          </p:cNvPr>
          <p:cNvSpPr/>
          <p:nvPr/>
        </p:nvSpPr>
        <p:spPr>
          <a:xfrm>
            <a:off x="7278594" y="1297687"/>
            <a:ext cx="3047407" cy="301082"/>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18" b="1" dirty="0" err="1">
                <a:solidFill>
                  <a:srgbClr val="786E64"/>
                </a:solidFill>
                <a:latin typeface="Arial"/>
              </a:rPr>
              <a:t>Series</a:t>
            </a:r>
            <a:r>
              <a:rPr lang="fr-FR" sz="918" b="1" dirty="0">
                <a:solidFill>
                  <a:srgbClr val="786E64"/>
                </a:solidFill>
                <a:latin typeface="Arial"/>
              </a:rPr>
              <a:t> B +</a:t>
            </a:r>
          </a:p>
        </p:txBody>
      </p:sp>
      <p:sp>
        <p:nvSpPr>
          <p:cNvPr id="12" name="ZoneTexte 11">
            <a:extLst>
              <a:ext uri="{FF2B5EF4-FFF2-40B4-BE49-F238E27FC236}">
                <a16:creationId xmlns:a16="http://schemas.microsoft.com/office/drawing/2014/main" id="{14A4F5AA-16A1-42B2-A823-7BF512EF5F81}"/>
              </a:ext>
            </a:extLst>
          </p:cNvPr>
          <p:cNvSpPr txBox="1"/>
          <p:nvPr/>
        </p:nvSpPr>
        <p:spPr>
          <a:xfrm rot="16200000">
            <a:off x="1299386" y="2295063"/>
            <a:ext cx="1055655" cy="131896"/>
          </a:xfrm>
          <a:prstGeom prst="rect">
            <a:avLst/>
          </a:prstGeom>
          <a:noFill/>
        </p:spPr>
        <p:txBody>
          <a:bodyPr wrap="square" lIns="0" tIns="0" rIns="0" bIns="0" rtlCol="0" anchor="ctr">
            <a:spAutoFit/>
          </a:bodyPr>
          <a:lstStyle/>
          <a:p>
            <a:pPr algn="ctr" defTabSz="244908"/>
            <a:r>
              <a:rPr lang="fr-FR" sz="857" b="1" dirty="0">
                <a:solidFill>
                  <a:srgbClr val="000000">
                    <a:lumMod val="75000"/>
                    <a:lumOff val="25000"/>
                  </a:srgbClr>
                </a:solidFill>
                <a:latin typeface="Arial"/>
              </a:rPr>
              <a:t>Aides individuelles </a:t>
            </a:r>
          </a:p>
        </p:txBody>
      </p:sp>
      <p:sp>
        <p:nvSpPr>
          <p:cNvPr id="14" name="ZoneTexte 13">
            <a:extLst>
              <a:ext uri="{FF2B5EF4-FFF2-40B4-BE49-F238E27FC236}">
                <a16:creationId xmlns:a16="http://schemas.microsoft.com/office/drawing/2014/main" id="{5E35B32D-256F-407D-B721-E2DDEB9B950D}"/>
              </a:ext>
            </a:extLst>
          </p:cNvPr>
          <p:cNvSpPr txBox="1"/>
          <p:nvPr/>
        </p:nvSpPr>
        <p:spPr>
          <a:xfrm rot="16200000">
            <a:off x="647801" y="4440874"/>
            <a:ext cx="2358827" cy="131896"/>
          </a:xfrm>
          <a:prstGeom prst="rect">
            <a:avLst/>
          </a:prstGeom>
          <a:noFill/>
        </p:spPr>
        <p:txBody>
          <a:bodyPr wrap="square" lIns="0" tIns="0" rIns="0" bIns="0" rtlCol="0" anchor="ctr">
            <a:spAutoFit/>
          </a:bodyPr>
          <a:lstStyle/>
          <a:p>
            <a:pPr algn="ctr" defTabSz="244908"/>
            <a:r>
              <a:rPr lang="fr-FR" sz="857" b="1" dirty="0">
                <a:solidFill>
                  <a:srgbClr val="000000">
                    <a:lumMod val="75000"/>
                    <a:lumOff val="25000"/>
                  </a:srgbClr>
                </a:solidFill>
                <a:latin typeface="Arial"/>
              </a:rPr>
              <a:t>Prêts sans garantie et obligations</a:t>
            </a:r>
          </a:p>
        </p:txBody>
      </p:sp>
      <p:sp>
        <p:nvSpPr>
          <p:cNvPr id="20" name="Rectangle 19">
            <a:extLst>
              <a:ext uri="{FF2B5EF4-FFF2-40B4-BE49-F238E27FC236}">
                <a16:creationId xmlns:a16="http://schemas.microsoft.com/office/drawing/2014/main" id="{C944C8D8-3728-49C6-9DA5-6D12D976C9E9}"/>
              </a:ext>
            </a:extLst>
          </p:cNvPr>
          <p:cNvSpPr/>
          <p:nvPr/>
        </p:nvSpPr>
        <p:spPr>
          <a:xfrm>
            <a:off x="2692588" y="3106318"/>
            <a:ext cx="2672842" cy="495397"/>
          </a:xfrm>
          <a:prstGeom prst="rect">
            <a:avLst/>
          </a:prstGeom>
          <a:solidFill>
            <a:schemeClr val="accent3">
              <a:lumMod val="20000"/>
              <a:lumOff val="80000"/>
            </a:schemeClr>
          </a:solidFill>
          <a:ln w="28575">
            <a:solidFill>
              <a:srgbClr val="8C8D8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16" b="1" dirty="0">
                <a:solidFill>
                  <a:srgbClr val="786E64"/>
                </a:solidFill>
                <a:latin typeface="Arial"/>
              </a:rPr>
              <a:t>Prêt d’amorçage FEI étendu</a:t>
            </a:r>
          </a:p>
          <a:p>
            <a:pPr algn="ctr"/>
            <a:r>
              <a:rPr lang="fr-FR" sz="816" dirty="0">
                <a:solidFill>
                  <a:srgbClr val="786E64"/>
                </a:solidFill>
                <a:latin typeface="Arial"/>
              </a:rPr>
              <a:t>SU &lt; 5 ans, 50-300k€, 8 ans dont 3 de différé</a:t>
            </a:r>
          </a:p>
        </p:txBody>
      </p:sp>
      <p:sp>
        <p:nvSpPr>
          <p:cNvPr id="21" name="Rectangle 20">
            <a:extLst>
              <a:ext uri="{FF2B5EF4-FFF2-40B4-BE49-F238E27FC236}">
                <a16:creationId xmlns:a16="http://schemas.microsoft.com/office/drawing/2014/main" id="{9ED0F861-463D-4143-A7F7-EE2499312F3F}"/>
              </a:ext>
            </a:extLst>
          </p:cNvPr>
          <p:cNvSpPr/>
          <p:nvPr/>
        </p:nvSpPr>
        <p:spPr>
          <a:xfrm>
            <a:off x="3963213" y="3703422"/>
            <a:ext cx="4688863" cy="495397"/>
          </a:xfrm>
          <a:prstGeom prst="rect">
            <a:avLst/>
          </a:prstGeom>
          <a:solidFill>
            <a:schemeClr val="accent3">
              <a:lumMod val="20000"/>
              <a:lumOff val="80000"/>
            </a:schemeClr>
          </a:solidFill>
          <a:ln w="28575">
            <a:solidFill>
              <a:srgbClr val="8C8D8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16" b="1" dirty="0">
                <a:solidFill>
                  <a:srgbClr val="786E64"/>
                </a:solidFill>
                <a:latin typeface="Arial"/>
              </a:rPr>
              <a:t>Prêt d’amorçage investissement FEI étendu</a:t>
            </a:r>
          </a:p>
          <a:p>
            <a:pPr algn="ctr"/>
            <a:r>
              <a:rPr lang="fr-FR" sz="816" dirty="0">
                <a:solidFill>
                  <a:srgbClr val="786E64"/>
                </a:solidFill>
                <a:latin typeface="Arial"/>
              </a:rPr>
              <a:t>SU &lt; 8 ans, 100k€ - 2M€, avec cofinancement bancaire ou levée de fonds, 8 ans dont 3 de différé</a:t>
            </a:r>
          </a:p>
        </p:txBody>
      </p:sp>
      <p:sp>
        <p:nvSpPr>
          <p:cNvPr id="22" name="Rectangle 21">
            <a:extLst>
              <a:ext uri="{FF2B5EF4-FFF2-40B4-BE49-F238E27FC236}">
                <a16:creationId xmlns:a16="http://schemas.microsoft.com/office/drawing/2014/main" id="{08DF9CAB-85FF-4340-A52D-8B0C569098F3}"/>
              </a:ext>
            </a:extLst>
          </p:cNvPr>
          <p:cNvSpPr/>
          <p:nvPr/>
        </p:nvSpPr>
        <p:spPr>
          <a:xfrm>
            <a:off x="7032105" y="3106318"/>
            <a:ext cx="3297759" cy="4953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16" b="1" dirty="0">
                <a:solidFill>
                  <a:srgbClr val="786E64"/>
                </a:solidFill>
                <a:latin typeface="Arial"/>
              </a:rPr>
              <a:t>Prêt Innovation FEI</a:t>
            </a:r>
          </a:p>
          <a:p>
            <a:pPr algn="ctr"/>
            <a:r>
              <a:rPr lang="fr-FR" sz="816" dirty="0">
                <a:solidFill>
                  <a:srgbClr val="786E64"/>
                </a:solidFill>
                <a:latin typeface="Arial"/>
              </a:rPr>
              <a:t>50k€ - 5M€, 7 ans dont 2 de différé</a:t>
            </a:r>
          </a:p>
        </p:txBody>
      </p:sp>
      <p:cxnSp>
        <p:nvCxnSpPr>
          <p:cNvPr id="25" name="Connecteur droit 24">
            <a:extLst>
              <a:ext uri="{FF2B5EF4-FFF2-40B4-BE49-F238E27FC236}">
                <a16:creationId xmlns:a16="http://schemas.microsoft.com/office/drawing/2014/main" id="{CC8A321C-75E8-4531-BEFB-6A5F7B6465DD}"/>
              </a:ext>
            </a:extLst>
          </p:cNvPr>
          <p:cNvCxnSpPr/>
          <p:nvPr/>
        </p:nvCxnSpPr>
        <p:spPr>
          <a:xfrm>
            <a:off x="1694635" y="3004610"/>
            <a:ext cx="877291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4F7C2EB4-25E0-4733-9528-BCF972AD2962}"/>
              </a:ext>
            </a:extLst>
          </p:cNvPr>
          <p:cNvSpPr txBox="1"/>
          <p:nvPr/>
        </p:nvSpPr>
        <p:spPr>
          <a:xfrm>
            <a:off x="1644531" y="1334986"/>
            <a:ext cx="587527" cy="269148"/>
          </a:xfrm>
          <a:prstGeom prst="rect">
            <a:avLst/>
          </a:prstGeom>
          <a:noFill/>
        </p:spPr>
        <p:txBody>
          <a:bodyPr wrap="square" lIns="0" tIns="0" rIns="0" bIns="0" rtlCol="0">
            <a:spAutoFit/>
          </a:bodyPr>
          <a:lstStyle/>
          <a:p>
            <a:pPr defTabSz="244908"/>
            <a:r>
              <a:rPr lang="fr-FR" sz="857" b="1" dirty="0">
                <a:solidFill>
                  <a:srgbClr val="000000">
                    <a:lumMod val="75000"/>
                    <a:lumOff val="25000"/>
                  </a:srgbClr>
                </a:solidFill>
                <a:latin typeface="Arial"/>
              </a:rPr>
              <a:t>Levées</a:t>
            </a:r>
          </a:p>
          <a:p>
            <a:pPr defTabSz="244908"/>
            <a:r>
              <a:rPr lang="fr-FR" sz="857" b="1" dirty="0">
                <a:solidFill>
                  <a:srgbClr val="000000">
                    <a:lumMod val="75000"/>
                    <a:lumOff val="25000"/>
                  </a:srgbClr>
                </a:solidFill>
                <a:latin typeface="Arial"/>
              </a:rPr>
              <a:t>(illustratif)</a:t>
            </a:r>
          </a:p>
        </p:txBody>
      </p:sp>
      <p:sp>
        <p:nvSpPr>
          <p:cNvPr id="28" name="ZoneTexte 27">
            <a:extLst>
              <a:ext uri="{FF2B5EF4-FFF2-40B4-BE49-F238E27FC236}">
                <a16:creationId xmlns:a16="http://schemas.microsoft.com/office/drawing/2014/main" id="{42B509DE-141B-4C72-9D09-B6B5CFFB3A2C}"/>
              </a:ext>
            </a:extLst>
          </p:cNvPr>
          <p:cNvSpPr txBox="1"/>
          <p:nvPr/>
        </p:nvSpPr>
        <p:spPr>
          <a:xfrm>
            <a:off x="1644530" y="999256"/>
            <a:ext cx="481476" cy="134575"/>
          </a:xfrm>
          <a:prstGeom prst="rect">
            <a:avLst/>
          </a:prstGeom>
          <a:noFill/>
        </p:spPr>
        <p:txBody>
          <a:bodyPr wrap="square" lIns="0" tIns="0" rIns="0" bIns="0" rtlCol="0">
            <a:spAutoFit/>
          </a:bodyPr>
          <a:lstStyle/>
          <a:p>
            <a:pPr defTabSz="244908"/>
            <a:r>
              <a:rPr lang="fr-FR" sz="857" b="1" dirty="0">
                <a:solidFill>
                  <a:srgbClr val="000000">
                    <a:lumMod val="75000"/>
                    <a:lumOff val="25000"/>
                  </a:srgbClr>
                </a:solidFill>
                <a:latin typeface="Arial"/>
              </a:rPr>
              <a:t>Maturité</a:t>
            </a:r>
          </a:p>
        </p:txBody>
      </p:sp>
      <p:sp>
        <p:nvSpPr>
          <p:cNvPr id="30" name="ZoneTexte 29">
            <a:extLst>
              <a:ext uri="{FF2B5EF4-FFF2-40B4-BE49-F238E27FC236}">
                <a16:creationId xmlns:a16="http://schemas.microsoft.com/office/drawing/2014/main" id="{7455A47B-29A6-4EFE-93CB-25089A3448E7}"/>
              </a:ext>
            </a:extLst>
          </p:cNvPr>
          <p:cNvSpPr txBox="1"/>
          <p:nvPr/>
        </p:nvSpPr>
        <p:spPr>
          <a:xfrm>
            <a:off x="2658535" y="6395656"/>
            <a:ext cx="2248202" cy="37664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fr-FR" sz="816" i="1" dirty="0">
                <a:solidFill>
                  <a:srgbClr val="786E64"/>
                </a:solidFill>
                <a:latin typeface="Arial"/>
              </a:rPr>
              <a:t>Note : les frontières et enchainements entre les différents produits sont illustratifs et ne reflètent pas une nécessaire relation logique</a:t>
            </a:r>
          </a:p>
        </p:txBody>
      </p:sp>
      <p:sp>
        <p:nvSpPr>
          <p:cNvPr id="34" name="Rectangle 33">
            <a:extLst>
              <a:ext uri="{FF2B5EF4-FFF2-40B4-BE49-F238E27FC236}">
                <a16:creationId xmlns:a16="http://schemas.microsoft.com/office/drawing/2014/main" id="{B9D7B1B8-8C7C-47A5-B1F1-7685C2EFA2CD}"/>
              </a:ext>
            </a:extLst>
          </p:cNvPr>
          <p:cNvSpPr/>
          <p:nvPr/>
        </p:nvSpPr>
        <p:spPr>
          <a:xfrm>
            <a:off x="9030196" y="6400808"/>
            <a:ext cx="1295805" cy="381691"/>
          </a:xfrm>
          <a:prstGeom prst="rect">
            <a:avLst/>
          </a:prstGeom>
          <a:noFill/>
          <a:ln w="28575">
            <a:solidFill>
              <a:srgbClr val="8C8D8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08"/>
            <a:r>
              <a:rPr lang="fr-FR" sz="800" b="1" dirty="0">
                <a:solidFill>
                  <a:srgbClr val="000000">
                    <a:lumMod val="50000"/>
                    <a:lumOff val="50000"/>
                  </a:srgbClr>
                </a:solidFill>
                <a:latin typeface="Arial"/>
              </a:rPr>
              <a:t>Dispositifs soumis à limite d’âge</a:t>
            </a:r>
          </a:p>
        </p:txBody>
      </p:sp>
      <p:sp>
        <p:nvSpPr>
          <p:cNvPr id="35" name="Rectangle 34">
            <a:extLst>
              <a:ext uri="{FF2B5EF4-FFF2-40B4-BE49-F238E27FC236}">
                <a16:creationId xmlns:a16="http://schemas.microsoft.com/office/drawing/2014/main" id="{F8F38D25-59CB-4F47-A86A-30FBCDEBBBB6}"/>
              </a:ext>
            </a:extLst>
          </p:cNvPr>
          <p:cNvSpPr/>
          <p:nvPr/>
        </p:nvSpPr>
        <p:spPr>
          <a:xfrm>
            <a:off x="7755824" y="6400900"/>
            <a:ext cx="1176950" cy="38169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rgbClr val="000000">
                    <a:lumMod val="50000"/>
                    <a:lumOff val="50000"/>
                  </a:srgbClr>
                </a:solidFill>
                <a:latin typeface="Arial"/>
              </a:rPr>
              <a:t>Nouveaux dispositifs liés au </a:t>
            </a:r>
            <a:r>
              <a:rPr lang="fr-FR" sz="800" b="1" dirty="0" err="1">
                <a:solidFill>
                  <a:srgbClr val="000000">
                    <a:lumMod val="50000"/>
                    <a:lumOff val="50000"/>
                  </a:srgbClr>
                </a:solidFill>
                <a:latin typeface="Arial"/>
              </a:rPr>
              <a:t>Covid</a:t>
            </a:r>
            <a:r>
              <a:rPr lang="fr-FR" sz="800" b="1" dirty="0">
                <a:solidFill>
                  <a:srgbClr val="000000">
                    <a:lumMod val="50000"/>
                    <a:lumOff val="50000"/>
                  </a:srgbClr>
                </a:solidFill>
                <a:latin typeface="Arial"/>
              </a:rPr>
              <a:t> 19</a:t>
            </a:r>
          </a:p>
        </p:txBody>
      </p:sp>
      <p:sp>
        <p:nvSpPr>
          <p:cNvPr id="36" name="Rectangle 35">
            <a:extLst>
              <a:ext uri="{FF2B5EF4-FFF2-40B4-BE49-F238E27FC236}">
                <a16:creationId xmlns:a16="http://schemas.microsoft.com/office/drawing/2014/main" id="{782C3E2C-D99D-470B-A623-450D7DE47679}"/>
              </a:ext>
            </a:extLst>
          </p:cNvPr>
          <p:cNvSpPr/>
          <p:nvPr/>
        </p:nvSpPr>
        <p:spPr>
          <a:xfrm>
            <a:off x="6481453" y="6404116"/>
            <a:ext cx="1176950" cy="38169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08"/>
            <a:r>
              <a:rPr lang="fr-FR" sz="800" b="1" dirty="0">
                <a:solidFill>
                  <a:srgbClr val="000000">
                    <a:lumMod val="50000"/>
                    <a:lumOff val="50000"/>
                  </a:srgbClr>
                </a:solidFill>
                <a:latin typeface="Arial"/>
              </a:rPr>
              <a:t>Dispositifs existants assouplis </a:t>
            </a:r>
            <a:r>
              <a:rPr lang="fr-FR" sz="714" b="1" dirty="0">
                <a:solidFill>
                  <a:srgbClr val="000000">
                    <a:lumMod val="50000"/>
                    <a:lumOff val="50000"/>
                  </a:srgbClr>
                </a:solidFill>
                <a:latin typeface="Arial"/>
              </a:rPr>
              <a:t>temporairement</a:t>
            </a:r>
          </a:p>
        </p:txBody>
      </p:sp>
      <p:sp>
        <p:nvSpPr>
          <p:cNvPr id="37" name="Rectangle 36">
            <a:extLst>
              <a:ext uri="{FF2B5EF4-FFF2-40B4-BE49-F238E27FC236}">
                <a16:creationId xmlns:a16="http://schemas.microsoft.com/office/drawing/2014/main" id="{96C3BA63-5163-493A-A16D-FB25656AD93D}"/>
              </a:ext>
            </a:extLst>
          </p:cNvPr>
          <p:cNvSpPr/>
          <p:nvPr/>
        </p:nvSpPr>
        <p:spPr>
          <a:xfrm>
            <a:off x="5088228" y="6400808"/>
            <a:ext cx="1295805" cy="381691"/>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4908"/>
            <a:r>
              <a:rPr lang="fr-FR" sz="800" b="1" dirty="0">
                <a:solidFill>
                  <a:srgbClr val="000000">
                    <a:lumMod val="50000"/>
                    <a:lumOff val="50000"/>
                  </a:srgbClr>
                </a:solidFill>
                <a:latin typeface="Arial"/>
              </a:rPr>
              <a:t>Dispositifs existants inchangés</a:t>
            </a:r>
          </a:p>
        </p:txBody>
      </p:sp>
      <p:sp>
        <p:nvSpPr>
          <p:cNvPr id="38" name="Rectangle 37">
            <a:extLst>
              <a:ext uri="{FF2B5EF4-FFF2-40B4-BE49-F238E27FC236}">
                <a16:creationId xmlns:a16="http://schemas.microsoft.com/office/drawing/2014/main" id="{1A36EC7B-D14B-4BCB-A969-9A98BC7F491A}"/>
              </a:ext>
            </a:extLst>
          </p:cNvPr>
          <p:cNvSpPr/>
          <p:nvPr/>
        </p:nvSpPr>
        <p:spPr>
          <a:xfrm>
            <a:off x="3967075" y="2407507"/>
            <a:ext cx="6362789" cy="495397"/>
          </a:xfrm>
          <a:prstGeom prst="rect">
            <a:avLst/>
          </a:prstGeom>
          <a:solidFill>
            <a:schemeClr val="accent3">
              <a:lumMod val="20000"/>
              <a:lumOff val="80000"/>
            </a:schemeClr>
          </a:solidFill>
          <a:ln w="28575">
            <a:solidFill>
              <a:srgbClr val="8C8D8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16" b="1" dirty="0">
                <a:solidFill>
                  <a:srgbClr val="786E64"/>
                </a:solidFill>
                <a:latin typeface="Arial"/>
              </a:rPr>
              <a:t>Prêt Innovation R&amp;D étendu</a:t>
            </a:r>
          </a:p>
          <a:p>
            <a:pPr algn="ctr"/>
            <a:r>
              <a:rPr lang="fr-FR" sz="816" dirty="0">
                <a:solidFill>
                  <a:srgbClr val="786E64"/>
                </a:solidFill>
                <a:latin typeface="Arial"/>
              </a:rPr>
              <a:t>PI R&amp;D, 50k€ - 3M€</a:t>
            </a:r>
          </a:p>
        </p:txBody>
      </p:sp>
      <p:sp>
        <p:nvSpPr>
          <p:cNvPr id="39" name="Rectangle 38">
            <a:extLst>
              <a:ext uri="{FF2B5EF4-FFF2-40B4-BE49-F238E27FC236}">
                <a16:creationId xmlns:a16="http://schemas.microsoft.com/office/drawing/2014/main" id="{86403393-1EA1-49F9-B0DF-47300A7F8D92}"/>
              </a:ext>
            </a:extLst>
          </p:cNvPr>
          <p:cNvSpPr/>
          <p:nvPr/>
        </p:nvSpPr>
        <p:spPr>
          <a:xfrm>
            <a:off x="2692588" y="4300526"/>
            <a:ext cx="2672842" cy="495397"/>
          </a:xfrm>
          <a:prstGeom prst="rect">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16" b="1" dirty="0">
                <a:solidFill>
                  <a:srgbClr val="786E64"/>
                </a:solidFill>
                <a:latin typeface="Arial"/>
              </a:rPr>
              <a:t>Prêt Rebond</a:t>
            </a:r>
          </a:p>
          <a:p>
            <a:pPr algn="ctr"/>
            <a:r>
              <a:rPr lang="fr-FR" sz="816" dirty="0">
                <a:solidFill>
                  <a:srgbClr val="786E64"/>
                </a:solidFill>
                <a:latin typeface="Arial"/>
              </a:rPr>
              <a:t>Modalités et disponibilités variant selon les régions</a:t>
            </a:r>
          </a:p>
        </p:txBody>
      </p:sp>
      <p:sp>
        <p:nvSpPr>
          <p:cNvPr id="40" name="Rectangle 39">
            <a:extLst>
              <a:ext uri="{FF2B5EF4-FFF2-40B4-BE49-F238E27FC236}">
                <a16:creationId xmlns:a16="http://schemas.microsoft.com/office/drawing/2014/main" id="{51478C41-F7D3-4F88-9FD6-AF001A137344}"/>
              </a:ext>
            </a:extLst>
          </p:cNvPr>
          <p:cNvSpPr/>
          <p:nvPr/>
        </p:nvSpPr>
        <p:spPr>
          <a:xfrm>
            <a:off x="3963211" y="4897630"/>
            <a:ext cx="6366653" cy="495397"/>
          </a:xfrm>
          <a:prstGeom prst="rect">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16" b="1" dirty="0">
                <a:solidFill>
                  <a:srgbClr val="786E64"/>
                </a:solidFill>
                <a:latin typeface="Arial"/>
              </a:rPr>
              <a:t>Prêt de Soutien à l’Innovation</a:t>
            </a:r>
          </a:p>
          <a:p>
            <a:pPr algn="ctr"/>
            <a:r>
              <a:rPr lang="fr-FR" sz="816" dirty="0">
                <a:solidFill>
                  <a:srgbClr val="786E64"/>
                </a:solidFill>
                <a:latin typeface="Arial"/>
              </a:rPr>
              <a:t>50k€ - 5M€, 6 ans dont 1 de différé (avec possibilité de rembourser au bout d’un an)</a:t>
            </a:r>
          </a:p>
        </p:txBody>
      </p:sp>
      <p:sp>
        <p:nvSpPr>
          <p:cNvPr id="41" name="Rectangle 40">
            <a:extLst>
              <a:ext uri="{FF2B5EF4-FFF2-40B4-BE49-F238E27FC236}">
                <a16:creationId xmlns:a16="http://schemas.microsoft.com/office/drawing/2014/main" id="{70F580D3-19DD-4BA4-BD94-9CF5605350E9}"/>
              </a:ext>
            </a:extLst>
          </p:cNvPr>
          <p:cNvSpPr/>
          <p:nvPr/>
        </p:nvSpPr>
        <p:spPr>
          <a:xfrm>
            <a:off x="7032105" y="4300526"/>
            <a:ext cx="3297759" cy="4953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16" b="1" dirty="0">
                <a:solidFill>
                  <a:srgbClr val="786E64"/>
                </a:solidFill>
                <a:latin typeface="Arial"/>
              </a:rPr>
              <a:t>Prêt Atout</a:t>
            </a:r>
          </a:p>
          <a:p>
            <a:pPr algn="ctr"/>
            <a:r>
              <a:rPr lang="fr-FR" sz="816" dirty="0">
                <a:solidFill>
                  <a:srgbClr val="786E64"/>
                </a:solidFill>
                <a:latin typeface="Arial"/>
              </a:rPr>
              <a:t>50k€ - 5M€, 3-5 ans dont maximum 1 de différé</a:t>
            </a:r>
          </a:p>
        </p:txBody>
      </p:sp>
      <p:sp>
        <p:nvSpPr>
          <p:cNvPr id="44" name="Rectangle 43">
            <a:extLst>
              <a:ext uri="{FF2B5EF4-FFF2-40B4-BE49-F238E27FC236}">
                <a16:creationId xmlns:a16="http://schemas.microsoft.com/office/drawing/2014/main" id="{104B41FD-7982-4232-8436-4C9C0A34E16C}"/>
              </a:ext>
            </a:extLst>
          </p:cNvPr>
          <p:cNvSpPr/>
          <p:nvPr/>
        </p:nvSpPr>
        <p:spPr>
          <a:xfrm>
            <a:off x="3971547" y="5494734"/>
            <a:ext cx="6358316" cy="495397"/>
          </a:xfrm>
          <a:prstGeom prst="rect">
            <a:avLst/>
          </a:prstGeom>
          <a:solidFill>
            <a:schemeClr val="accent3">
              <a:lumMod val="20000"/>
              <a:lumOff val="80000"/>
            </a:schemeClr>
          </a:solidFill>
          <a:ln w="28575">
            <a:solidFill>
              <a:srgbClr val="8C8D8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16" b="1" dirty="0">
                <a:solidFill>
                  <a:srgbClr val="000000">
                    <a:lumMod val="50000"/>
                    <a:lumOff val="50000"/>
                  </a:srgbClr>
                </a:solidFill>
                <a:latin typeface="Arial"/>
              </a:rPr>
              <a:t>OC French Tech Bridge</a:t>
            </a:r>
          </a:p>
          <a:p>
            <a:pPr algn="ctr"/>
            <a:r>
              <a:rPr lang="fr-FR" sz="816" dirty="0">
                <a:solidFill>
                  <a:srgbClr val="000000">
                    <a:lumMod val="50000"/>
                    <a:lumOff val="50000"/>
                  </a:srgbClr>
                </a:solidFill>
                <a:latin typeface="Arial"/>
              </a:rPr>
              <a:t>SU &lt; 8 ans, 100k-5M€, 1 pour 1 d’un bridge réalisé avec des investisseurs</a:t>
            </a:r>
          </a:p>
        </p:txBody>
      </p:sp>
      <p:sp>
        <p:nvSpPr>
          <p:cNvPr id="45" name="Rectangle 44">
            <a:extLst>
              <a:ext uri="{FF2B5EF4-FFF2-40B4-BE49-F238E27FC236}">
                <a16:creationId xmlns:a16="http://schemas.microsoft.com/office/drawing/2014/main" id="{C2DC7266-8F38-494A-9E5A-868533E00EBB}"/>
              </a:ext>
            </a:extLst>
          </p:cNvPr>
          <p:cNvSpPr/>
          <p:nvPr/>
        </p:nvSpPr>
        <p:spPr>
          <a:xfrm>
            <a:off x="2286737" y="1810403"/>
            <a:ext cx="2620001" cy="495397"/>
          </a:xfrm>
          <a:prstGeom prst="rect">
            <a:avLst/>
          </a:prstGeom>
          <a:solidFill>
            <a:schemeClr val="accent1">
              <a:lumMod val="20000"/>
              <a:lumOff val="80000"/>
            </a:schemeClr>
          </a:solidFill>
          <a:ln>
            <a:solidFill>
              <a:srgbClr val="8C8D8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16" b="1" dirty="0">
                <a:solidFill>
                  <a:srgbClr val="000000">
                    <a:lumMod val="50000"/>
                    <a:lumOff val="50000"/>
                  </a:srgbClr>
                </a:solidFill>
                <a:latin typeface="Arial"/>
              </a:rPr>
              <a:t>Aides à la faisabilité</a:t>
            </a:r>
          </a:p>
          <a:p>
            <a:pPr algn="ctr"/>
            <a:r>
              <a:rPr lang="fr-FR" sz="816" i="1" dirty="0">
                <a:solidFill>
                  <a:srgbClr val="000000">
                    <a:lumMod val="50000"/>
                    <a:lumOff val="50000"/>
                  </a:srgbClr>
                </a:solidFill>
                <a:latin typeface="Arial"/>
              </a:rPr>
              <a:t>Bourse French Tech classique et émergence, aide à la faisabilité, concours</a:t>
            </a:r>
          </a:p>
          <a:p>
            <a:pPr algn="ctr"/>
            <a:r>
              <a:rPr lang="fr-FR" sz="816" dirty="0">
                <a:solidFill>
                  <a:srgbClr val="000000">
                    <a:lumMod val="50000"/>
                    <a:lumOff val="50000"/>
                  </a:srgbClr>
                </a:solidFill>
                <a:latin typeface="Arial"/>
              </a:rPr>
              <a:t>Subventions</a:t>
            </a:r>
          </a:p>
        </p:txBody>
      </p:sp>
      <p:sp>
        <p:nvSpPr>
          <p:cNvPr id="46" name="Rectangle 45">
            <a:extLst>
              <a:ext uri="{FF2B5EF4-FFF2-40B4-BE49-F238E27FC236}">
                <a16:creationId xmlns:a16="http://schemas.microsoft.com/office/drawing/2014/main" id="{DF394843-E2D5-4191-A486-7A4E86AF8DC8}"/>
              </a:ext>
            </a:extLst>
          </p:cNvPr>
          <p:cNvSpPr/>
          <p:nvPr/>
        </p:nvSpPr>
        <p:spPr>
          <a:xfrm>
            <a:off x="5012302" y="1811029"/>
            <a:ext cx="3968554" cy="495397"/>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16" b="1" dirty="0">
                <a:solidFill>
                  <a:srgbClr val="000000">
                    <a:lumMod val="50000"/>
                    <a:lumOff val="50000"/>
                  </a:srgbClr>
                </a:solidFill>
                <a:latin typeface="Arial"/>
              </a:rPr>
              <a:t>Aides au développement de l’innovation</a:t>
            </a:r>
          </a:p>
          <a:p>
            <a:pPr algn="ctr"/>
            <a:r>
              <a:rPr lang="fr-FR" sz="816" i="1" dirty="0">
                <a:solidFill>
                  <a:srgbClr val="000000">
                    <a:lumMod val="50000"/>
                    <a:lumOff val="50000"/>
                  </a:srgbClr>
                </a:solidFill>
                <a:latin typeface="Arial"/>
              </a:rPr>
              <a:t>Aides au développement </a:t>
            </a:r>
            <a:r>
              <a:rPr lang="fr-FR" sz="816" i="1" dirty="0" err="1">
                <a:solidFill>
                  <a:srgbClr val="000000">
                    <a:lumMod val="50000"/>
                    <a:lumOff val="50000"/>
                  </a:srgbClr>
                </a:solidFill>
                <a:latin typeface="Arial"/>
              </a:rPr>
              <a:t>Deeptech</a:t>
            </a:r>
            <a:r>
              <a:rPr lang="fr-FR" sz="816" i="1" dirty="0">
                <a:solidFill>
                  <a:srgbClr val="000000">
                    <a:lumMod val="50000"/>
                    <a:lumOff val="50000"/>
                  </a:srgbClr>
                </a:solidFill>
                <a:latin typeface="Arial"/>
              </a:rPr>
              <a:t>, Avances récupérables, prêt FEDER Innovation, concours</a:t>
            </a:r>
          </a:p>
          <a:p>
            <a:pPr algn="ctr"/>
            <a:r>
              <a:rPr lang="fr-FR" sz="816" dirty="0">
                <a:solidFill>
                  <a:srgbClr val="000000">
                    <a:lumMod val="50000"/>
                    <a:lumOff val="50000"/>
                  </a:srgbClr>
                </a:solidFill>
                <a:latin typeface="Arial"/>
              </a:rPr>
              <a:t>Subventions et avances à taux zéro</a:t>
            </a:r>
          </a:p>
        </p:txBody>
      </p:sp>
    </p:spTree>
    <p:extLst>
      <p:ext uri="{BB962C8B-B14F-4D97-AF65-F5344CB8AC3E}">
        <p14:creationId xmlns:p14="http://schemas.microsoft.com/office/powerpoint/2010/main" val="81437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7" grpId="0"/>
      <p:bldP spid="28" grpId="0"/>
      <p:bldP spid="34"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43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lumMod val="75000"/>
                  </a:schemeClr>
                </a:solidFill>
                <a:latin typeface="Cabin Sketch" panose="020B0503050202020004" pitchFamily="34" charset="0"/>
              </a:rPr>
              <a:t>Pour votre santé financière: </a:t>
            </a:r>
          </a:p>
        </p:txBody>
      </p:sp>
      <p:pic>
        <p:nvPicPr>
          <p:cNvPr id="4" name="Espace réservé du contenu 3">
            <a:hlinkClick r:id="rId2"/>
          </p:cNvPr>
          <p:cNvPicPr>
            <a:picLocks noGrp="1" noChangeAspect="1"/>
          </p:cNvPicPr>
          <p:nvPr>
            <p:ph idx="1"/>
          </p:nvPr>
        </p:nvPicPr>
        <p:blipFill>
          <a:blip r:embed="rId3"/>
          <a:stretch>
            <a:fillRect/>
          </a:stretch>
        </p:blipFill>
        <p:spPr>
          <a:xfrm>
            <a:off x="838200" y="1690688"/>
            <a:ext cx="10744200" cy="4351338"/>
          </a:xfrm>
          <a:prstGeom prst="rect">
            <a:avLst/>
          </a:prstGeom>
        </p:spPr>
      </p:pic>
    </p:spTree>
    <p:extLst>
      <p:ext uri="{BB962C8B-B14F-4D97-AF65-F5344CB8AC3E}">
        <p14:creationId xmlns:p14="http://schemas.microsoft.com/office/powerpoint/2010/main" val="139185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779" y="0"/>
            <a:ext cx="10515600" cy="1325563"/>
          </a:xfrm>
        </p:spPr>
        <p:txBody>
          <a:bodyPr/>
          <a:lstStyle/>
          <a:p>
            <a:r>
              <a:rPr lang="fr-FR" b="1" dirty="0">
                <a:solidFill>
                  <a:schemeClr val="accent6">
                    <a:lumMod val="75000"/>
                  </a:schemeClr>
                </a:solidFill>
                <a:latin typeface="Cabin Sketch" panose="020B0503050202020004" pitchFamily="34" charset="0"/>
              </a:rPr>
              <a:t>Pour votre santé financière:</a:t>
            </a:r>
          </a:p>
        </p:txBody>
      </p:sp>
      <p:sp>
        <p:nvSpPr>
          <p:cNvPr id="3" name="Espace réservé du contenu 2"/>
          <p:cNvSpPr>
            <a:spLocks noGrp="1"/>
          </p:cNvSpPr>
          <p:nvPr>
            <p:ph idx="1"/>
          </p:nvPr>
        </p:nvSpPr>
        <p:spPr>
          <a:xfrm>
            <a:off x="203409" y="2543884"/>
            <a:ext cx="11988591" cy="4314116"/>
          </a:xfrm>
        </p:spPr>
        <p:txBody>
          <a:bodyPr/>
          <a:lstStyle/>
          <a:p>
            <a:r>
              <a:rPr lang="fr-FR" sz="2600" b="1" cap="small" dirty="0">
                <a:solidFill>
                  <a:srgbClr val="7030A0"/>
                </a:solidFill>
                <a:latin typeface="Cabin Sketch" panose="020B0503050202020004" pitchFamily="34" charset="0"/>
              </a:rPr>
              <a:t>Mesures concrètes de soutien aux entreprises:</a:t>
            </a:r>
          </a:p>
          <a:p>
            <a:pPr lvl="1"/>
            <a:r>
              <a:rPr lang="fr-FR" sz="2200" b="1" cap="small" dirty="0">
                <a:solidFill>
                  <a:srgbClr val="7030A0"/>
                </a:solidFill>
                <a:latin typeface="Cabin Sketch" panose="020B0503050202020004" pitchFamily="34" charset="0"/>
              </a:rPr>
              <a:t>Instruction des crédits accélérée – 5 jours + attention sur situations d’urgence</a:t>
            </a:r>
          </a:p>
          <a:p>
            <a:pPr lvl="1"/>
            <a:r>
              <a:rPr lang="fr-FR" sz="2200" b="1" cap="small" dirty="0">
                <a:solidFill>
                  <a:srgbClr val="7030A0"/>
                </a:solidFill>
                <a:latin typeface="Cabin Sketch" panose="020B0503050202020004" pitchFamily="34" charset="0"/>
              </a:rPr>
              <a:t>Report jusqu’à 6 mois des remboursements de crédits pour les entreprises </a:t>
            </a:r>
          </a:p>
          <a:p>
            <a:pPr lvl="1"/>
            <a:r>
              <a:rPr lang="fr-FR" sz="2200" b="1" cap="small" dirty="0">
                <a:solidFill>
                  <a:srgbClr val="7030A0"/>
                </a:solidFill>
                <a:latin typeface="Cabin Sketch" panose="020B0503050202020004" pitchFamily="34" charset="0"/>
              </a:rPr>
              <a:t>Suppression des pénalités et des couts additionnels de reports d’échéances et de crédits aux entreprises</a:t>
            </a:r>
          </a:p>
          <a:p>
            <a:r>
              <a:rPr lang="fr-FR" sz="2600" b="1" cap="small" dirty="0">
                <a:solidFill>
                  <a:srgbClr val="7030A0"/>
                </a:solidFill>
                <a:latin typeface="Cabin Sketch" panose="020B0503050202020004" pitchFamily="34" charset="0"/>
              </a:rPr>
              <a:t>Réseau des agences mobilisé et agences restent ouvertes au public dans les mesures sanitaires nécessaires</a:t>
            </a:r>
          </a:p>
          <a:p>
            <a:r>
              <a:rPr lang="fr-FR" sz="2600" b="1" cap="small" dirty="0">
                <a:solidFill>
                  <a:srgbClr val="7030A0"/>
                </a:solidFill>
                <a:latin typeface="Cabin Sketch" panose="020B0503050202020004" pitchFamily="34" charset="0"/>
              </a:rPr>
              <a:t>DAB alimentés</a:t>
            </a:r>
          </a:p>
          <a:p>
            <a:r>
              <a:rPr lang="fr-FR" sz="2600" b="1" cap="small" dirty="0">
                <a:solidFill>
                  <a:srgbClr val="7030A0"/>
                </a:solidFill>
                <a:latin typeface="Cabin Sketch" panose="020B0503050202020004" pitchFamily="34" charset="0"/>
              </a:rPr>
              <a:t>Contacts a distance favorisés et RDV physiques que si strictement indispensables</a:t>
            </a:r>
          </a:p>
          <a:p>
            <a:r>
              <a:rPr lang="fr-FR" sz="2600" b="1" cap="small" dirty="0">
                <a:solidFill>
                  <a:srgbClr val="7030A0"/>
                </a:solidFill>
                <a:latin typeface="Cabin Sketch" panose="020B0503050202020004" pitchFamily="34" charset="0"/>
              </a:rPr>
              <a:t>Faire vos opérations à distance ou par les automates</a:t>
            </a:r>
          </a:p>
        </p:txBody>
      </p:sp>
      <p:pic>
        <p:nvPicPr>
          <p:cNvPr id="6" name="Image 5"/>
          <p:cNvPicPr>
            <a:picLocks noChangeAspect="1"/>
          </p:cNvPicPr>
          <p:nvPr/>
        </p:nvPicPr>
        <p:blipFill>
          <a:blip r:embed="rId3"/>
          <a:stretch>
            <a:fillRect/>
          </a:stretch>
        </p:blipFill>
        <p:spPr>
          <a:xfrm>
            <a:off x="4739376" y="992472"/>
            <a:ext cx="2916655" cy="1551412"/>
          </a:xfrm>
          <a:prstGeom prst="rect">
            <a:avLst/>
          </a:prstGeom>
        </p:spPr>
      </p:pic>
    </p:spTree>
    <p:extLst>
      <p:ext uri="{BB962C8B-B14F-4D97-AF65-F5344CB8AC3E}">
        <p14:creationId xmlns:p14="http://schemas.microsoft.com/office/powerpoint/2010/main" val="251365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779" y="-16042"/>
            <a:ext cx="10515600" cy="1325563"/>
          </a:xfrm>
        </p:spPr>
        <p:txBody>
          <a:bodyPr/>
          <a:lstStyle/>
          <a:p>
            <a:r>
              <a:rPr lang="fr-FR" b="1" dirty="0">
                <a:solidFill>
                  <a:schemeClr val="accent6">
                    <a:lumMod val="75000"/>
                  </a:schemeClr>
                </a:solidFill>
                <a:latin typeface="Cabin Sketch" panose="020B0503050202020004" pitchFamily="34" charset="0"/>
              </a:rPr>
              <a:t>Pour votre santé financière:</a:t>
            </a:r>
          </a:p>
        </p:txBody>
      </p:sp>
      <p:sp>
        <p:nvSpPr>
          <p:cNvPr id="3" name="Espace réservé du contenu 2"/>
          <p:cNvSpPr>
            <a:spLocks noGrp="1"/>
          </p:cNvSpPr>
          <p:nvPr>
            <p:ph idx="1"/>
          </p:nvPr>
        </p:nvSpPr>
        <p:spPr>
          <a:xfrm>
            <a:off x="677779" y="2002434"/>
            <a:ext cx="11988591" cy="4855565"/>
          </a:xfrm>
        </p:spPr>
        <p:txBody>
          <a:bodyPr/>
          <a:lstStyle/>
          <a:p>
            <a:pPr marL="0" indent="0">
              <a:buNone/>
            </a:pPr>
            <a:r>
              <a:rPr lang="fr-FR" sz="2600" b="1" cap="small" dirty="0">
                <a:solidFill>
                  <a:srgbClr val="7030A0"/>
                </a:solidFill>
                <a:latin typeface="Cabin Sketch" panose="020B0503050202020004" pitchFamily="34" charset="0"/>
              </a:rPr>
              <a:t>la BANQUE POPULAIRE VAL DE FRANCE:</a:t>
            </a:r>
          </a:p>
          <a:p>
            <a:pPr lvl="1"/>
            <a:r>
              <a:rPr lang="fr-FR" sz="2200" b="1" cap="small" dirty="0">
                <a:solidFill>
                  <a:srgbClr val="7030A0"/>
                </a:solidFill>
                <a:latin typeface="Cabin Sketch" panose="020B0503050202020004" pitchFamily="34" charset="0"/>
              </a:rPr>
              <a:t>Votre situation pro et entreprise </a:t>
            </a:r>
            <a:r>
              <a:rPr lang="fr-FR" sz="2200" b="1" u="sng" cap="small" dirty="0">
                <a:solidFill>
                  <a:srgbClr val="7030A0"/>
                </a:solidFill>
                <a:latin typeface="Cabin Sketch" panose="020B0503050202020004" pitchFamily="34" charset="0"/>
              </a:rPr>
              <a:t>prise en charge automatiquement </a:t>
            </a:r>
            <a:r>
              <a:rPr lang="fr-FR" sz="2200" b="1" cap="small" dirty="0">
                <a:solidFill>
                  <a:srgbClr val="7030A0"/>
                </a:solidFill>
                <a:latin typeface="Cabin Sketch" panose="020B0503050202020004" pitchFamily="34" charset="0"/>
              </a:rPr>
              <a:t>sur tous les codes NAF souffrants d’une baisse d’activité. </a:t>
            </a:r>
          </a:p>
          <a:p>
            <a:pPr lvl="1"/>
            <a:r>
              <a:rPr lang="fr-FR" sz="2200" b="1" cap="small" dirty="0">
                <a:solidFill>
                  <a:srgbClr val="7030A0"/>
                </a:solidFill>
                <a:latin typeface="Cabin Sketch" panose="020B0503050202020004" pitchFamily="34" charset="0"/>
              </a:rPr>
              <a:t>Les exclusions actuelles:</a:t>
            </a:r>
          </a:p>
          <a:p>
            <a:pPr lvl="2"/>
            <a:r>
              <a:rPr lang="fr-FR" sz="1800" b="1" cap="small" dirty="0">
                <a:solidFill>
                  <a:srgbClr val="7030A0"/>
                </a:solidFill>
                <a:latin typeface="Cabin Sketch" panose="020B0503050202020004" pitchFamily="34" charset="0"/>
              </a:rPr>
              <a:t>243 NAF </a:t>
            </a:r>
            <a:r>
              <a:rPr lang="fr-FR" b="1" cap="small" dirty="0">
                <a:solidFill>
                  <a:srgbClr val="7030A0"/>
                </a:solidFill>
                <a:latin typeface="Cabin Sketch" panose="020B0503050202020004" pitchFamily="34" charset="0"/>
              </a:rPr>
              <a:t>exclus sont analysés au cas par cas</a:t>
            </a:r>
            <a:endParaRPr lang="fr-FR" sz="1800" b="1" cap="small" dirty="0">
              <a:solidFill>
                <a:srgbClr val="7030A0"/>
              </a:solidFill>
              <a:latin typeface="Cabin Sketch" panose="020B0503050202020004" pitchFamily="34" charset="0"/>
            </a:endParaRPr>
          </a:p>
          <a:p>
            <a:pPr lvl="2"/>
            <a:r>
              <a:rPr lang="fr-FR" sz="1800" b="1" cap="small" dirty="0">
                <a:solidFill>
                  <a:srgbClr val="7030A0"/>
                </a:solidFill>
                <a:latin typeface="Cabin Sketch" panose="020B0503050202020004" pitchFamily="34" charset="0"/>
              </a:rPr>
              <a:t>SCI PATRIMONIALES</a:t>
            </a:r>
          </a:p>
          <a:p>
            <a:pPr lvl="2"/>
            <a:r>
              <a:rPr lang="fr-FR" sz="1800" b="1" cap="small" dirty="0">
                <a:solidFill>
                  <a:srgbClr val="7030A0"/>
                </a:solidFill>
                <a:latin typeface="Cabin Sketch" panose="020B0503050202020004" pitchFamily="34" charset="0"/>
              </a:rPr>
              <a:t>PRËTS A ECHEANCES ANNUELLES</a:t>
            </a:r>
          </a:p>
          <a:p>
            <a:pPr lvl="2"/>
            <a:r>
              <a:rPr lang="fr-FR" sz="1800" b="1" cap="small" dirty="0">
                <a:solidFill>
                  <a:srgbClr val="7030A0"/>
                </a:solidFill>
                <a:latin typeface="Cabin Sketch" panose="020B0503050202020004" pitchFamily="34" charset="0"/>
              </a:rPr>
              <a:t>TOUS LES CREDITS AVEC DES IMPAYES AU REMBOURSEMENT</a:t>
            </a:r>
          </a:p>
          <a:p>
            <a:pPr lvl="2"/>
            <a:r>
              <a:rPr lang="fr-FR" sz="1800" b="1" cap="small" dirty="0">
                <a:solidFill>
                  <a:srgbClr val="7030A0"/>
                </a:solidFill>
                <a:latin typeface="Cabin Sketch" panose="020B0503050202020004" pitchFamily="34" charset="0"/>
              </a:rPr>
              <a:t>TOUS LES DOSSIERS AVEC UNE FRANCHISE DE PAIEMENT EN COURS</a:t>
            </a:r>
            <a:endParaRPr lang="fr-FR" sz="2200" b="1" cap="small" dirty="0">
              <a:solidFill>
                <a:srgbClr val="7030A0"/>
              </a:solidFill>
              <a:latin typeface="Cabin Sketch" panose="020B0503050202020004" pitchFamily="34" charset="0"/>
            </a:endParaRPr>
          </a:p>
          <a:p>
            <a:pPr marL="914400" lvl="2" indent="0">
              <a:buNone/>
            </a:pPr>
            <a:endParaRPr lang="fr-FR" sz="1800" b="1" cap="small" dirty="0">
              <a:solidFill>
                <a:srgbClr val="7030A0"/>
              </a:solidFill>
              <a:latin typeface="Cabin Sketch" panose="020B0503050202020004" pitchFamily="34" charset="0"/>
            </a:endParaRPr>
          </a:p>
          <a:p>
            <a:pPr lvl="1"/>
            <a:r>
              <a:rPr lang="fr-FR" sz="2200" b="1" cap="small" dirty="0">
                <a:solidFill>
                  <a:srgbClr val="7030A0"/>
                </a:solidFill>
                <a:latin typeface="Cabin Sketch" panose="020B0503050202020004" pitchFamily="34" charset="0"/>
              </a:rPr>
              <a:t>Quelle que soit la situation de l’entreprise:</a:t>
            </a:r>
          </a:p>
          <a:p>
            <a:pPr lvl="2"/>
            <a:r>
              <a:rPr lang="fr-FR" sz="1800" b="1" cap="small" dirty="0">
                <a:solidFill>
                  <a:srgbClr val="7030A0"/>
                </a:solidFill>
                <a:latin typeface="Cabin Sketch" panose="020B0503050202020004" pitchFamily="34" charset="0"/>
              </a:rPr>
              <a:t>SITUATION STRUCTURELLE – Fragilité antérieure à la crise</a:t>
            </a:r>
          </a:p>
          <a:p>
            <a:pPr lvl="2"/>
            <a:r>
              <a:rPr lang="fr-FR" sz="1800" b="1" cap="small" dirty="0">
                <a:solidFill>
                  <a:srgbClr val="7030A0"/>
                </a:solidFill>
                <a:latin typeface="Cabin Sketch" panose="020B0503050202020004" pitchFamily="34" charset="0"/>
              </a:rPr>
              <a:t>SITUATION CONJONCTUELLE – Coronavirus</a:t>
            </a:r>
          </a:p>
        </p:txBody>
      </p:sp>
      <p:sp>
        <p:nvSpPr>
          <p:cNvPr id="4" name="ZoneTexte 3"/>
          <p:cNvSpPr txBox="1"/>
          <p:nvPr/>
        </p:nvSpPr>
        <p:spPr>
          <a:xfrm>
            <a:off x="8642535" y="432358"/>
            <a:ext cx="3208421" cy="1754326"/>
          </a:xfrm>
          <a:prstGeom prst="rect">
            <a:avLst/>
          </a:prstGeom>
          <a:noFill/>
        </p:spPr>
        <p:txBody>
          <a:bodyPr wrap="square" rtlCol="0">
            <a:spAutoFit/>
          </a:bodyPr>
          <a:lstStyle/>
          <a:p>
            <a:r>
              <a:rPr lang="fr-FR" u="sng" dirty="0"/>
              <a:t>Contacts pour les clients BPVF:</a:t>
            </a:r>
          </a:p>
          <a:p>
            <a:r>
              <a:rPr lang="fr-FR" dirty="0"/>
              <a:t>Votre conseiller de clientèle dans votre agence bancaire par téléphone ou mail ou votre conseiller Innovation de NEXT INNOVATION</a:t>
            </a:r>
          </a:p>
        </p:txBody>
      </p:sp>
    </p:spTree>
    <p:extLst>
      <p:ext uri="{BB962C8B-B14F-4D97-AF65-F5344CB8AC3E}">
        <p14:creationId xmlns:p14="http://schemas.microsoft.com/office/powerpoint/2010/main" val="2271585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779" y="0"/>
            <a:ext cx="10515600" cy="1325563"/>
          </a:xfrm>
        </p:spPr>
        <p:txBody>
          <a:bodyPr/>
          <a:lstStyle/>
          <a:p>
            <a:r>
              <a:rPr lang="fr-FR" b="1" dirty="0">
                <a:solidFill>
                  <a:schemeClr val="accent6">
                    <a:lumMod val="75000"/>
                  </a:schemeClr>
                </a:solidFill>
                <a:latin typeface="Cabin Sketch" panose="020B0503050202020004" pitchFamily="34" charset="0"/>
              </a:rPr>
              <a:t>Pour votre santé financière:</a:t>
            </a:r>
          </a:p>
        </p:txBody>
      </p:sp>
      <p:sp>
        <p:nvSpPr>
          <p:cNvPr id="3" name="Espace réservé du contenu 2"/>
          <p:cNvSpPr>
            <a:spLocks noGrp="1"/>
          </p:cNvSpPr>
          <p:nvPr>
            <p:ph idx="1"/>
          </p:nvPr>
        </p:nvSpPr>
        <p:spPr>
          <a:xfrm>
            <a:off x="-58717" y="1325563"/>
            <a:ext cx="11988591" cy="5371072"/>
          </a:xfrm>
        </p:spPr>
        <p:txBody>
          <a:bodyPr/>
          <a:lstStyle/>
          <a:p>
            <a:r>
              <a:rPr lang="fr-FR" sz="2000" b="1" cap="small" dirty="0">
                <a:solidFill>
                  <a:srgbClr val="7030A0"/>
                </a:solidFill>
                <a:latin typeface="Cabin Sketch" panose="020B0503050202020004" pitchFamily="34" charset="0"/>
              </a:rPr>
              <a:t>Report de 6 mois des échéances  sur</a:t>
            </a:r>
            <a:r>
              <a:rPr lang="fr-FR" sz="2400" b="1" cap="small" dirty="0">
                <a:solidFill>
                  <a:srgbClr val="7030A0"/>
                </a:solidFill>
                <a:latin typeface="Cabin Sketch" panose="020B0503050202020004" pitchFamily="34" charset="0"/>
              </a:rPr>
              <a:t> prêts en place </a:t>
            </a:r>
            <a:r>
              <a:rPr lang="fr-FR" sz="2000" b="1" cap="small" dirty="0">
                <a:solidFill>
                  <a:srgbClr val="7030A0"/>
                </a:solidFill>
                <a:latin typeface="Cabin Sketch" panose="020B0503050202020004" pitchFamily="34" charset="0"/>
              </a:rPr>
              <a:t>avec garantie BPI automatique ( vérification des garanties)</a:t>
            </a:r>
          </a:p>
          <a:p>
            <a:r>
              <a:rPr lang="fr-FR" sz="2000" b="1" cap="small" dirty="0">
                <a:solidFill>
                  <a:srgbClr val="7030A0"/>
                </a:solidFill>
                <a:latin typeface="Cabin Sketch" panose="020B0503050202020004" pitchFamily="34" charset="0"/>
              </a:rPr>
              <a:t>CREDIT BAIL différé des échéances pour  6 mois dans les mêmes conditions que les prêts (Attention: aucun </a:t>
            </a:r>
            <a:r>
              <a:rPr lang="fr-FR" sz="2000" b="1" cap="small" dirty="0" err="1">
                <a:solidFill>
                  <a:srgbClr val="7030A0"/>
                </a:solidFill>
                <a:latin typeface="Cabin Sketch" panose="020B0503050202020004" pitchFamily="34" charset="0"/>
              </a:rPr>
              <a:t>prelvt</a:t>
            </a:r>
            <a:r>
              <a:rPr lang="fr-FR" sz="2000" b="1" cap="small" dirty="0">
                <a:solidFill>
                  <a:srgbClr val="7030A0"/>
                </a:solidFill>
                <a:latin typeface="Cabin Sketch" panose="020B0503050202020004" pitchFamily="34" charset="0"/>
              </a:rPr>
              <a:t> n’a été pris depuis le 16/03)</a:t>
            </a:r>
          </a:p>
          <a:p>
            <a:r>
              <a:rPr lang="fr-FR" sz="2000" b="1" cap="small" dirty="0">
                <a:solidFill>
                  <a:srgbClr val="7030A0"/>
                </a:solidFill>
                <a:latin typeface="Cabin Sketch" panose="020B0503050202020004" pitchFamily="34" charset="0"/>
              </a:rPr>
              <a:t>Sur le CT (- 1an) : Ligne ct transitoire étudiée au cas par cas </a:t>
            </a:r>
          </a:p>
          <a:p>
            <a:endParaRPr lang="fr-FR" sz="500" b="1" cap="small" dirty="0">
              <a:solidFill>
                <a:srgbClr val="7030A0"/>
              </a:solidFill>
              <a:latin typeface="Cabin Sketch" panose="020B0503050202020004" pitchFamily="34" charset="0"/>
            </a:endParaRPr>
          </a:p>
          <a:p>
            <a:r>
              <a:rPr lang="fr-FR" sz="2000" b="1" cap="small" dirty="0">
                <a:solidFill>
                  <a:srgbClr val="7030A0"/>
                </a:solidFill>
                <a:latin typeface="Cabin Sketch" panose="020B0503050202020004" pitchFamily="34" charset="0"/>
              </a:rPr>
              <a:t>CREDIT NOUVEAU à mettre en place, 2 a 7 ans, respect des critères BPIFRANCE (90% </a:t>
            </a:r>
            <a:r>
              <a:rPr lang="fr-FR" sz="2000" b="1" cap="small" dirty="0" err="1">
                <a:solidFill>
                  <a:srgbClr val="7030A0"/>
                </a:solidFill>
                <a:latin typeface="Cabin Sketch" panose="020B0503050202020004" pitchFamily="34" charset="0"/>
              </a:rPr>
              <a:t>contregarantie</a:t>
            </a:r>
            <a:r>
              <a:rPr lang="fr-FR" sz="2000" b="1" cap="small" dirty="0">
                <a:solidFill>
                  <a:srgbClr val="7030A0"/>
                </a:solidFill>
                <a:latin typeface="Cabin Sketch" panose="020B0503050202020004" pitchFamily="34" charset="0"/>
              </a:rPr>
              <a:t>)</a:t>
            </a:r>
          </a:p>
          <a:p>
            <a:endParaRPr lang="fr-FR" sz="2000" b="1" cap="small" dirty="0">
              <a:solidFill>
                <a:srgbClr val="7030A0"/>
              </a:solidFill>
              <a:latin typeface="Cabin Sketch" panose="020B0503050202020004" pitchFamily="34" charset="0"/>
            </a:endParaRPr>
          </a:p>
          <a:p>
            <a:r>
              <a:rPr lang="fr-FR" sz="2000" b="1" cap="small" dirty="0">
                <a:solidFill>
                  <a:srgbClr val="7030A0"/>
                </a:solidFill>
                <a:latin typeface="Cabin Sketch" panose="020B0503050202020004" pitchFamily="34" charset="0"/>
              </a:rPr>
              <a:t>Si exclusion: Cas par Cas</a:t>
            </a:r>
          </a:p>
          <a:p>
            <a:pPr lvl="1"/>
            <a:r>
              <a:rPr lang="fr-FR" sz="1800" b="1" cap="small" dirty="0">
                <a:solidFill>
                  <a:srgbClr val="7030A0"/>
                </a:solidFill>
                <a:latin typeface="Cabin Sketch" panose="020B0503050202020004" pitchFamily="34" charset="0"/>
              </a:rPr>
              <a:t>Aide des services de Préventions des Risques qui accompagnent les Agences .</a:t>
            </a:r>
          </a:p>
          <a:p>
            <a:endParaRPr lang="fr-FR" sz="600" b="1" cap="small" dirty="0">
              <a:solidFill>
                <a:srgbClr val="7030A0"/>
              </a:solidFill>
              <a:latin typeface="Cabin Sketch" panose="020B0503050202020004" pitchFamily="34" charset="0"/>
            </a:endParaRPr>
          </a:p>
          <a:p>
            <a:endParaRPr lang="fr-FR" sz="600" b="1" cap="small" dirty="0">
              <a:solidFill>
                <a:srgbClr val="7030A0"/>
              </a:solidFill>
              <a:latin typeface="Cabin Sketch" panose="020B0503050202020004" pitchFamily="34" charset="0"/>
            </a:endParaRPr>
          </a:p>
          <a:p>
            <a:r>
              <a:rPr lang="fr-FR" sz="2000" b="1" cap="small" dirty="0">
                <a:solidFill>
                  <a:srgbClr val="7030A0"/>
                </a:solidFill>
                <a:latin typeface="Cabin Sketch" panose="020B0503050202020004" pitchFamily="34" charset="0"/>
              </a:rPr>
              <a:t>Pour les particuliers qui verraient une baisse de leurs revenus:</a:t>
            </a:r>
          </a:p>
          <a:p>
            <a:pPr lvl="1"/>
            <a:r>
              <a:rPr lang="fr-FR" sz="1800" b="1" cap="small" dirty="0">
                <a:solidFill>
                  <a:srgbClr val="7030A0"/>
                </a:solidFill>
                <a:latin typeface="Cabin Sketch" panose="020B0503050202020004" pitchFamily="34" charset="0"/>
              </a:rPr>
              <a:t>Révision de son autorisation de découvert possible</a:t>
            </a:r>
          </a:p>
          <a:p>
            <a:pPr lvl="1"/>
            <a:r>
              <a:rPr lang="fr-FR" sz="1800" b="1" cap="small" dirty="0">
                <a:solidFill>
                  <a:srgbClr val="7030A0"/>
                </a:solidFill>
                <a:latin typeface="Cabin Sketch" panose="020B0503050202020004" pitchFamily="34" charset="0"/>
              </a:rPr>
              <a:t>Allongement possible de la durée des prêts immobiliers dans les règles d’octroi de prêts (Maxi 25 ans)</a:t>
            </a:r>
          </a:p>
          <a:p>
            <a:pPr lvl="2"/>
            <a:endParaRPr lang="fr-FR" sz="1400" b="1" cap="small" dirty="0">
              <a:solidFill>
                <a:srgbClr val="7030A0"/>
              </a:solidFill>
              <a:latin typeface="Cabin Sketch" panose="020B0503050202020004" pitchFamily="34" charset="0"/>
            </a:endParaRPr>
          </a:p>
          <a:p>
            <a:pPr marL="457200" lvl="1" indent="0">
              <a:buNone/>
            </a:pPr>
            <a:endParaRPr lang="fr-FR" sz="2000" b="1" cap="small" dirty="0">
              <a:solidFill>
                <a:srgbClr val="7030A0"/>
              </a:solidFill>
              <a:latin typeface="Cabin Sketch" panose="020B0503050202020004" pitchFamily="34" charset="0"/>
            </a:endParaRPr>
          </a:p>
        </p:txBody>
      </p:sp>
      <p:sp>
        <p:nvSpPr>
          <p:cNvPr id="4" name="ZoneTexte 3"/>
          <p:cNvSpPr txBox="1"/>
          <p:nvPr/>
        </p:nvSpPr>
        <p:spPr>
          <a:xfrm>
            <a:off x="8229864" y="0"/>
            <a:ext cx="3208421" cy="1200329"/>
          </a:xfrm>
          <a:prstGeom prst="rect">
            <a:avLst/>
          </a:prstGeom>
          <a:noFill/>
        </p:spPr>
        <p:txBody>
          <a:bodyPr wrap="square" rtlCol="0">
            <a:spAutoFit/>
          </a:bodyPr>
          <a:lstStyle/>
          <a:p>
            <a:r>
              <a:rPr lang="fr-FR" u="sng" dirty="0"/>
              <a:t>Contacts:</a:t>
            </a:r>
          </a:p>
          <a:p>
            <a:r>
              <a:rPr lang="fr-FR" dirty="0"/>
              <a:t>Votre conseiller bancaire dans votre Agence bancaire par téléphone ou mail.</a:t>
            </a:r>
          </a:p>
        </p:txBody>
      </p:sp>
    </p:spTree>
    <p:extLst>
      <p:ext uri="{BB962C8B-B14F-4D97-AF65-F5344CB8AC3E}">
        <p14:creationId xmlns:p14="http://schemas.microsoft.com/office/powerpoint/2010/main" val="2629881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779" y="0"/>
            <a:ext cx="10515600" cy="1325563"/>
          </a:xfrm>
        </p:spPr>
        <p:txBody>
          <a:bodyPr/>
          <a:lstStyle/>
          <a:p>
            <a:r>
              <a:rPr lang="fr-FR" b="1" dirty="0">
                <a:solidFill>
                  <a:schemeClr val="accent6">
                    <a:lumMod val="75000"/>
                  </a:schemeClr>
                </a:solidFill>
                <a:latin typeface="Cabin Sketch" panose="020B0503050202020004" pitchFamily="34" charset="0"/>
              </a:rPr>
              <a:t>Pour votre santé financière:</a:t>
            </a:r>
          </a:p>
        </p:txBody>
      </p:sp>
      <p:sp>
        <p:nvSpPr>
          <p:cNvPr id="3" name="Espace réservé du contenu 2"/>
          <p:cNvSpPr>
            <a:spLocks noGrp="1"/>
          </p:cNvSpPr>
          <p:nvPr>
            <p:ph idx="1"/>
          </p:nvPr>
        </p:nvSpPr>
        <p:spPr>
          <a:xfrm>
            <a:off x="0" y="1585340"/>
            <a:ext cx="11988591" cy="4394326"/>
          </a:xfrm>
        </p:spPr>
        <p:txBody>
          <a:bodyPr/>
          <a:lstStyle/>
          <a:p>
            <a:pPr lvl="1"/>
            <a:r>
              <a:rPr lang="fr-FR" sz="2800" b="1" cap="small" dirty="0">
                <a:solidFill>
                  <a:srgbClr val="7030A0"/>
                </a:solidFill>
                <a:latin typeface="Cabin Sketch" panose="020B0503050202020004" pitchFamily="34" charset="0"/>
              </a:rPr>
              <a:t>Les premières mesures sont les vôtres:</a:t>
            </a:r>
          </a:p>
          <a:p>
            <a:pPr lvl="2"/>
            <a:r>
              <a:rPr lang="fr-FR" sz="2400" b="1" cap="small" dirty="0">
                <a:solidFill>
                  <a:srgbClr val="7030A0"/>
                </a:solidFill>
                <a:latin typeface="Cabin Sketch" panose="020B0503050202020004" pitchFamily="34" charset="0"/>
              </a:rPr>
              <a:t>Ajustement </a:t>
            </a:r>
            <a:r>
              <a:rPr lang="fr-FR" sz="2400" b="1" cap="small" dirty="0" err="1">
                <a:solidFill>
                  <a:srgbClr val="7030A0"/>
                </a:solidFill>
                <a:latin typeface="Cabin Sketch" panose="020B0503050202020004" pitchFamily="34" charset="0"/>
              </a:rPr>
              <a:t>interim</a:t>
            </a:r>
            <a:r>
              <a:rPr lang="fr-FR" sz="2400" b="1" cap="small" dirty="0">
                <a:solidFill>
                  <a:srgbClr val="7030A0"/>
                </a:solidFill>
                <a:latin typeface="Cabin Sketch" panose="020B0503050202020004" pitchFamily="34" charset="0"/>
              </a:rPr>
              <a:t>/sous </a:t>
            </a:r>
            <a:r>
              <a:rPr lang="fr-FR" sz="2400" b="1" cap="small" dirty="0" err="1">
                <a:solidFill>
                  <a:srgbClr val="7030A0"/>
                </a:solidFill>
                <a:latin typeface="Cabin Sketch" panose="020B0503050202020004" pitchFamily="34" charset="0"/>
              </a:rPr>
              <a:t>traitance</a:t>
            </a:r>
            <a:endParaRPr lang="fr-FR" sz="2400" b="1" cap="small" dirty="0">
              <a:solidFill>
                <a:srgbClr val="7030A0"/>
              </a:solidFill>
              <a:latin typeface="Cabin Sketch" panose="020B0503050202020004" pitchFamily="34" charset="0"/>
            </a:endParaRPr>
          </a:p>
          <a:p>
            <a:pPr lvl="2"/>
            <a:r>
              <a:rPr lang="fr-FR" sz="2400" b="1" cap="small" dirty="0">
                <a:solidFill>
                  <a:srgbClr val="7030A0"/>
                </a:solidFill>
                <a:latin typeface="Cabin Sketch" panose="020B0503050202020004" pitchFamily="34" charset="0"/>
              </a:rPr>
              <a:t>Décalage de paiement des autres charges; loyers, fournisseurs</a:t>
            </a:r>
          </a:p>
          <a:p>
            <a:pPr lvl="2"/>
            <a:r>
              <a:rPr lang="fr-FR" sz="2400" b="1" cap="small" dirty="0">
                <a:solidFill>
                  <a:srgbClr val="7030A0"/>
                </a:solidFill>
                <a:latin typeface="Cabin Sketch" panose="020B0503050202020004" pitchFamily="34" charset="0"/>
              </a:rPr>
              <a:t>Apport en compte courant et fonds propres, </a:t>
            </a:r>
          </a:p>
          <a:p>
            <a:pPr lvl="2"/>
            <a:r>
              <a:rPr lang="fr-FR" sz="2400" b="1" cap="small" dirty="0">
                <a:solidFill>
                  <a:srgbClr val="7030A0"/>
                </a:solidFill>
                <a:latin typeface="Cabin Sketch" panose="020B0503050202020004" pitchFamily="34" charset="0"/>
              </a:rPr>
              <a:t>assurance perte d’exploitation</a:t>
            </a:r>
          </a:p>
        </p:txBody>
      </p:sp>
      <p:sp>
        <p:nvSpPr>
          <p:cNvPr id="4" name="ZoneTexte 3"/>
          <p:cNvSpPr txBox="1"/>
          <p:nvPr/>
        </p:nvSpPr>
        <p:spPr>
          <a:xfrm>
            <a:off x="8319805" y="802106"/>
            <a:ext cx="3208421" cy="1200329"/>
          </a:xfrm>
          <a:prstGeom prst="rect">
            <a:avLst/>
          </a:prstGeom>
          <a:noFill/>
        </p:spPr>
        <p:txBody>
          <a:bodyPr wrap="square" rtlCol="0">
            <a:spAutoFit/>
          </a:bodyPr>
          <a:lstStyle/>
          <a:p>
            <a:r>
              <a:rPr lang="fr-FR" u="sng" dirty="0"/>
              <a:t>Contacts:</a:t>
            </a:r>
          </a:p>
          <a:p>
            <a:r>
              <a:rPr lang="fr-FR" dirty="0"/>
              <a:t>Votre conseiller bancaire dans votre Agence bancaire par téléphone ou mail.</a:t>
            </a:r>
          </a:p>
        </p:txBody>
      </p:sp>
    </p:spTree>
    <p:extLst>
      <p:ext uri="{BB962C8B-B14F-4D97-AF65-F5344CB8AC3E}">
        <p14:creationId xmlns:p14="http://schemas.microsoft.com/office/powerpoint/2010/main" val="61951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stretch>
            <a:fillRect/>
          </a:stretch>
        </p:blipFill>
        <p:spPr>
          <a:xfrm>
            <a:off x="0" y="479685"/>
            <a:ext cx="12192000" cy="5846164"/>
          </a:xfrm>
          <a:prstGeom prst="rect">
            <a:avLst/>
          </a:prstGeom>
        </p:spPr>
      </p:pic>
    </p:spTree>
    <p:extLst>
      <p:ext uri="{BB962C8B-B14F-4D97-AF65-F5344CB8AC3E}">
        <p14:creationId xmlns:p14="http://schemas.microsoft.com/office/powerpoint/2010/main" val="189337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6471" y="2301502"/>
            <a:ext cx="10515600" cy="1325563"/>
          </a:xfrm>
        </p:spPr>
        <p:txBody>
          <a:bodyPr/>
          <a:lstStyle/>
          <a:p>
            <a:r>
              <a:rPr lang="fr-FR" b="1" dirty="0">
                <a:solidFill>
                  <a:schemeClr val="accent6">
                    <a:lumMod val="75000"/>
                  </a:schemeClr>
                </a:solidFill>
                <a:latin typeface="Cabin Sketch" panose="020B0503050202020004" pitchFamily="34" charset="0"/>
              </a:rPr>
              <a:t>Face à l’épidémie du Coronavirus COVID-19, </a:t>
            </a:r>
            <a:br>
              <a:rPr lang="fr-FR" b="1" dirty="0">
                <a:solidFill>
                  <a:schemeClr val="accent6">
                    <a:lumMod val="75000"/>
                  </a:schemeClr>
                </a:solidFill>
                <a:latin typeface="Cabin Sketch" panose="020B0503050202020004" pitchFamily="34" charset="0"/>
              </a:rPr>
            </a:br>
            <a:r>
              <a:rPr lang="fr-FR" b="1" dirty="0">
                <a:solidFill>
                  <a:schemeClr val="accent6">
                    <a:lumMod val="75000"/>
                  </a:schemeClr>
                </a:solidFill>
                <a:latin typeface="Cabin Sketch" panose="020B0503050202020004" pitchFamily="34" charset="0"/>
              </a:rPr>
              <a:t>le gouvernement a mis en place des mesures de soutien immédiates aux entreprises :</a:t>
            </a:r>
            <a:endParaRPr lang="fr-FR" dirty="0"/>
          </a:p>
        </p:txBody>
      </p:sp>
    </p:spTree>
    <p:extLst>
      <p:ext uri="{BB962C8B-B14F-4D97-AF65-F5344CB8AC3E}">
        <p14:creationId xmlns:p14="http://schemas.microsoft.com/office/powerpoint/2010/main" val="16548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5094" y="1121615"/>
            <a:ext cx="10515600" cy="4351338"/>
          </a:xfrm>
        </p:spPr>
        <p:txBody>
          <a:bodyPr/>
          <a:lstStyle/>
          <a:p>
            <a:r>
              <a:rPr lang="fr-FR" sz="2400" dirty="0"/>
              <a:t>1. Des délais de paiement d’échéances sociales et/ou fiscales (URSSAF, impôts directs) ;</a:t>
            </a:r>
          </a:p>
          <a:p>
            <a:r>
              <a:rPr lang="fr-FR" sz="2400" dirty="0"/>
              <a:t>2. Dans les situations les plus difficiles, des remises d’impôts directs pouvant être décidées dans le cadre d'un examen individualisé des demandes ;</a:t>
            </a:r>
          </a:p>
          <a:p>
            <a:r>
              <a:rPr lang="fr-FR" sz="2400" dirty="0"/>
              <a:t>3. Le report du paiement des loyers, des factures d'eau, de gaz et d’électricité pour les plus petites entreprises en difficulté ;</a:t>
            </a:r>
          </a:p>
          <a:p>
            <a:r>
              <a:rPr lang="fr-FR" sz="2400" dirty="0"/>
              <a:t>4. Une aide de 1 500 euros pour les plus petites entreprises, les indépendants et les microentreprises des secteurs les plus touchés grâce au fonds de solidarité financé par l’Etat et les Régions;</a:t>
            </a:r>
          </a:p>
          <a:p>
            <a:r>
              <a:rPr lang="fr-FR" sz="2400" dirty="0"/>
              <a:t>Pour plus d’informations : </a:t>
            </a:r>
            <a:r>
              <a:rPr lang="fr-FR" sz="2400" dirty="0">
                <a:hlinkClick r:id="rId2"/>
              </a:rPr>
              <a:t>www.economie.gouv.fr/coronavirus-soutien-entreprises</a:t>
            </a:r>
            <a:endParaRPr lang="fr-FR" sz="2400" dirty="0"/>
          </a:p>
        </p:txBody>
      </p:sp>
    </p:spTree>
    <p:extLst>
      <p:ext uri="{BB962C8B-B14F-4D97-AF65-F5344CB8AC3E}">
        <p14:creationId xmlns:p14="http://schemas.microsoft.com/office/powerpoint/2010/main" val="3386436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147" y="542257"/>
            <a:ext cx="10515600" cy="4351338"/>
          </a:xfrm>
        </p:spPr>
        <p:txBody>
          <a:bodyPr/>
          <a:lstStyle/>
          <a:p>
            <a:r>
              <a:rPr lang="fr-FR" sz="2400" dirty="0"/>
              <a:t>5. La mobilisation de l’Etat à hauteur de 300 milliards d’euros pour garantir des lignes de trésorerie bancaires dont les entreprises pourraient avoir besoin à cause de l’épidémie ;</a:t>
            </a:r>
          </a:p>
          <a:p>
            <a:r>
              <a:rPr lang="fr-FR" sz="2400" dirty="0"/>
              <a:t>6. Un soutien de l’Etat et de la Banque de France (médiation du crédit) pour négocier avec sa banque un rééchelonnement des crédits bancaires ;</a:t>
            </a:r>
          </a:p>
          <a:p>
            <a:r>
              <a:rPr lang="fr-FR" sz="2400" dirty="0"/>
              <a:t>7. Le maintien de l'emploi dans les entreprises par le dispositif de chômage partiel simplifié et renforcé ;</a:t>
            </a:r>
          </a:p>
          <a:p>
            <a:r>
              <a:rPr lang="fr-FR" sz="2400" dirty="0"/>
              <a:t>8. L’appui au traitement d’un conflit avec des clients ou fournisseurs par le Médiateur des entreprises ;</a:t>
            </a:r>
          </a:p>
          <a:p>
            <a:r>
              <a:rPr lang="fr-FR" sz="2400" dirty="0"/>
              <a:t>9. La reconnaissance par l’Etat et les collectivités locales du Coronavirus comme un cas de force majeure pour leurs marchés publics. En conséquence, pour tous les marchés publics d’Etat et des collectivités locales, les pénalités de retards ne seront pas appliquées.</a:t>
            </a:r>
          </a:p>
          <a:p>
            <a:r>
              <a:rPr lang="fr-FR" sz="2000" dirty="0"/>
              <a:t>Pour plus d’informations : </a:t>
            </a:r>
            <a:r>
              <a:rPr lang="fr-FR" sz="2000" dirty="0">
                <a:hlinkClick r:id="rId2"/>
              </a:rPr>
              <a:t>www.economie.gouv.fr/coronavirus-soutien-entreprises</a:t>
            </a:r>
            <a:endParaRPr lang="fr-FR" sz="2000" dirty="0"/>
          </a:p>
        </p:txBody>
      </p:sp>
    </p:spTree>
    <p:extLst>
      <p:ext uri="{BB962C8B-B14F-4D97-AF65-F5344CB8AC3E}">
        <p14:creationId xmlns:p14="http://schemas.microsoft.com/office/powerpoint/2010/main" val="4094322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779" y="0"/>
            <a:ext cx="10515600" cy="1325563"/>
          </a:xfrm>
        </p:spPr>
        <p:txBody>
          <a:bodyPr/>
          <a:lstStyle/>
          <a:p>
            <a:r>
              <a:rPr lang="fr-FR" b="1" dirty="0">
                <a:solidFill>
                  <a:schemeClr val="accent6">
                    <a:lumMod val="75000"/>
                  </a:schemeClr>
                </a:solidFill>
                <a:latin typeface="Cabin Sketch" panose="020B0503050202020004" pitchFamily="34" charset="0"/>
              </a:rPr>
              <a:t>Pour votre santé financière:</a:t>
            </a:r>
          </a:p>
        </p:txBody>
      </p:sp>
      <p:sp>
        <p:nvSpPr>
          <p:cNvPr id="3" name="Espace réservé du contenu 2"/>
          <p:cNvSpPr>
            <a:spLocks noGrp="1"/>
          </p:cNvSpPr>
          <p:nvPr>
            <p:ph idx="1"/>
          </p:nvPr>
        </p:nvSpPr>
        <p:spPr>
          <a:xfrm>
            <a:off x="0" y="1585340"/>
            <a:ext cx="11988591" cy="4394326"/>
          </a:xfrm>
        </p:spPr>
        <p:txBody>
          <a:bodyPr/>
          <a:lstStyle/>
          <a:p>
            <a:pPr marL="0" indent="0">
              <a:lnSpc>
                <a:spcPct val="150000"/>
              </a:lnSpc>
              <a:spcAft>
                <a:spcPts val="0"/>
              </a:spcAft>
              <a:buNone/>
            </a:pPr>
            <a:r>
              <a:rPr lang="fr-FR" sz="2400" b="1" dirty="0">
                <a:solidFill>
                  <a:srgbClr val="006488"/>
                </a:solidFill>
                <a:latin typeface="Helvetica" panose="020B0604020202020204" pitchFamily="34" charset="0"/>
                <a:ea typeface="Times New Roman" panose="02020603050405020304" pitchFamily="18" charset="0"/>
              </a:rPr>
              <a:t>#COVID-19 : Mesures de soutien et d'accompagnement aux entreprises : </a:t>
            </a:r>
            <a:endParaRPr lang="fr-FR" sz="2400" dirty="0">
              <a:latin typeface="Times New Roman" panose="02020603050405020304" pitchFamily="18" charset="0"/>
              <a:ea typeface="Calibri" panose="020F0502020204030204" pitchFamily="34" charset="0"/>
            </a:endParaRPr>
          </a:p>
          <a:p>
            <a:pPr>
              <a:lnSpc>
                <a:spcPct val="150000"/>
              </a:lnSpc>
              <a:spcAft>
                <a:spcPts val="0"/>
              </a:spcAft>
            </a:pPr>
            <a:r>
              <a:rPr lang="fr-FR" sz="1600" b="1" dirty="0">
                <a:solidFill>
                  <a:srgbClr val="006488"/>
                </a:solidFill>
                <a:latin typeface="Helvetica" panose="020B0604020202020204" pitchFamily="34" charset="0"/>
                <a:ea typeface="Times New Roman" panose="02020603050405020304" pitchFamily="18" charset="0"/>
              </a:rPr>
              <a:t>Ministère du Travail </a:t>
            </a:r>
            <a:r>
              <a:rPr lang="fr-FR" sz="1600" dirty="0">
                <a:solidFill>
                  <a:srgbClr val="006488"/>
                </a:solidFill>
                <a:latin typeface="Helvetica" panose="020B0604020202020204" pitchFamily="34" charset="0"/>
                <a:ea typeface="Times New Roman" panose="02020603050405020304" pitchFamily="18" charset="0"/>
              </a:rPr>
              <a:t>: questions - réponses entreprises et salariés : </a:t>
            </a:r>
            <a:r>
              <a:rPr lang="fr-FR" sz="1600" u="sng" dirty="0">
                <a:solidFill>
                  <a:srgbClr val="006488"/>
                </a:solidFill>
                <a:latin typeface="Helvetica" panose="020B0604020202020204" pitchFamily="34" charset="0"/>
                <a:ea typeface="Times New Roman" panose="02020603050405020304" pitchFamily="18" charset="0"/>
                <a:hlinkClick r:id="rId2"/>
              </a:rPr>
              <a:t>communiqué</a:t>
            </a:r>
            <a:endParaRPr lang="fr-FR" sz="1600" u="sng" dirty="0">
              <a:solidFill>
                <a:srgbClr val="006488"/>
              </a:solidFill>
              <a:latin typeface="Helvetica" panose="020B0604020202020204" pitchFamily="34" charset="0"/>
              <a:ea typeface="Times New Roman" panose="02020603050405020304" pitchFamily="18" charset="0"/>
            </a:endParaRPr>
          </a:p>
          <a:p>
            <a:pPr>
              <a:lnSpc>
                <a:spcPct val="150000"/>
              </a:lnSpc>
              <a:spcAft>
                <a:spcPts val="0"/>
              </a:spcAft>
            </a:pPr>
            <a:r>
              <a:rPr lang="fr-FR" sz="1600" b="1"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Ministère de l'Economie </a:t>
            </a:r>
            <a:r>
              <a:rPr lang="fr-FR" sz="1600"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 </a:t>
            </a:r>
            <a:r>
              <a:rPr lang="fr-FR" sz="1600" u="sng"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hlinkClick r:id="rId3"/>
              </a:rPr>
              <a:t>accompagnement et soutien</a:t>
            </a:r>
            <a:r>
              <a:rPr lang="fr-FR" sz="1600"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 aux entreprises</a:t>
            </a:r>
          </a:p>
          <a:p>
            <a:pPr>
              <a:lnSpc>
                <a:spcPct val="150000"/>
              </a:lnSpc>
              <a:spcAft>
                <a:spcPts val="0"/>
              </a:spcAft>
            </a:pPr>
            <a:r>
              <a:rPr lang="fr-FR" sz="1600" b="1"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La FrenchTech</a:t>
            </a:r>
            <a:r>
              <a:rPr lang="fr-FR" sz="1600"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 : guide pratique  </a:t>
            </a:r>
            <a:r>
              <a:rPr lang="fr-FR" sz="1600" u="sng"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hlinkClick r:id="rId4"/>
              </a:rPr>
              <a:t>ICI</a:t>
            </a:r>
            <a:endParaRPr lang="fr-FR" sz="1600" u="sng"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fr-FR" sz="1600" b="1"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BPI France</a:t>
            </a:r>
            <a:r>
              <a:rPr lang="fr-FR" sz="1600"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 : </a:t>
            </a:r>
            <a:r>
              <a:rPr lang="fr-FR" sz="1600" u="sng"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hlinkClick r:id="rId5"/>
              </a:rPr>
              <a:t>mesures exceptionnelles </a:t>
            </a:r>
            <a:endParaRPr lang="fr-FR" sz="1600" u="sng"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fr-FR" sz="1600" b="1"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ANSSI</a:t>
            </a:r>
            <a:r>
              <a:rPr lang="fr-FR" sz="1600"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 : </a:t>
            </a:r>
            <a:r>
              <a:rPr lang="fr-FR" sz="1600" u="sng"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hlinkClick r:id="rId6"/>
              </a:rPr>
              <a:t>recommandations</a:t>
            </a:r>
            <a:r>
              <a:rPr lang="fr-FR" sz="1600"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 en matière de nomadisme numérique</a:t>
            </a:r>
          </a:p>
          <a:p>
            <a:pPr>
              <a:lnSpc>
                <a:spcPct val="150000"/>
              </a:lnSpc>
              <a:spcAft>
                <a:spcPts val="0"/>
              </a:spcAft>
            </a:pPr>
            <a:r>
              <a:rPr lang="fr-FR" sz="1600" b="1"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CCI Urgence Entreprise</a:t>
            </a:r>
            <a:r>
              <a:rPr lang="fr-FR" sz="1600" dirty="0">
                <a:solidFill>
                  <a:srgbClr val="006488"/>
                </a:solidFill>
                <a:latin typeface="Helvetica" panose="020B0604020202020204" pitchFamily="34" charset="0"/>
                <a:ea typeface="Times New Roman" panose="02020603050405020304" pitchFamily="18" charset="0"/>
                <a:cs typeface="Times New Roman" panose="02020603050405020304" pitchFamily="18" charset="0"/>
              </a:rPr>
              <a:t>: 01 55 65 44 44 urgence.entreprise@cci-paris-idf.fr</a:t>
            </a:r>
          </a:p>
        </p:txBody>
      </p:sp>
    </p:spTree>
    <p:extLst>
      <p:ext uri="{BB962C8B-B14F-4D97-AF65-F5344CB8AC3E}">
        <p14:creationId xmlns:p14="http://schemas.microsoft.com/office/powerpoint/2010/main" val="2623630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p:cNvPicPr>
            <a:picLocks noChangeAspect="1"/>
          </p:cNvPicPr>
          <p:nvPr/>
        </p:nvPicPr>
        <p:blipFill>
          <a:blip r:embed="rId3"/>
          <a:stretch>
            <a:fillRect/>
          </a:stretch>
        </p:blipFill>
        <p:spPr>
          <a:xfrm>
            <a:off x="8122501" y="3712757"/>
            <a:ext cx="3839650" cy="1428707"/>
          </a:xfrm>
          <a:prstGeom prst="rect">
            <a:avLst/>
          </a:prstGeom>
        </p:spPr>
      </p:pic>
      <p:sp>
        <p:nvSpPr>
          <p:cNvPr id="6" name="ZoneTexte 5"/>
          <p:cNvSpPr txBox="1"/>
          <p:nvPr/>
        </p:nvSpPr>
        <p:spPr>
          <a:xfrm>
            <a:off x="194872" y="344307"/>
            <a:ext cx="11542427" cy="1323439"/>
          </a:xfrm>
          <a:prstGeom prst="rect">
            <a:avLst/>
          </a:prstGeom>
          <a:solidFill>
            <a:schemeClr val="accent1">
              <a:lumMod val="20000"/>
              <a:lumOff val="80000"/>
            </a:schemeClr>
          </a:solidFill>
        </p:spPr>
        <p:txBody>
          <a:bodyPr wrap="square" rtlCol="0">
            <a:spAutoFit/>
          </a:bodyPr>
          <a:lstStyle/>
          <a:p>
            <a:r>
              <a:rPr lang="fr-FR" sz="4000" dirty="0">
                <a:solidFill>
                  <a:schemeClr val="accent5">
                    <a:lumMod val="75000"/>
                  </a:schemeClr>
                </a:solidFill>
                <a:latin typeface="Berlin Sans FB" panose="020E0602020502020306" pitchFamily="34" charset="0"/>
              </a:rPr>
              <a:t>Merci de votre participation</a:t>
            </a:r>
          </a:p>
          <a:p>
            <a:r>
              <a:rPr lang="fr-FR" sz="4000" dirty="0">
                <a:solidFill>
                  <a:schemeClr val="accent5">
                    <a:lumMod val="75000"/>
                  </a:schemeClr>
                </a:solidFill>
                <a:latin typeface="Berlin Sans FB" panose="020E0602020502020306" pitchFamily="34" charset="0"/>
              </a:rPr>
              <a:t>A bientôt pour un prochain #WebinarDeLaTerrasse </a:t>
            </a:r>
            <a:r>
              <a:rPr lang="fr-FR" sz="3200" dirty="0">
                <a:solidFill>
                  <a:schemeClr val="accent5">
                    <a:lumMod val="75000"/>
                  </a:schemeClr>
                </a:solidFill>
                <a:latin typeface="Berlin Sans FB" panose="020E0602020502020306" pitchFamily="34" charset="0"/>
              </a:rPr>
              <a:t>!</a:t>
            </a:r>
          </a:p>
        </p:txBody>
      </p:sp>
    </p:spTree>
    <p:extLst>
      <p:ext uri="{BB962C8B-B14F-4D97-AF65-F5344CB8AC3E}">
        <p14:creationId xmlns:p14="http://schemas.microsoft.com/office/powerpoint/2010/main" val="33483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5627914" y="0"/>
            <a:ext cx="6564086" cy="6851265"/>
          </a:xfrm>
          <a:prstGeom prst="rect">
            <a:avLst/>
          </a:prstGeom>
        </p:spPr>
      </p:pic>
      <p:sp>
        <p:nvSpPr>
          <p:cNvPr id="2" name="Titre 1"/>
          <p:cNvSpPr>
            <a:spLocks noGrp="1"/>
          </p:cNvSpPr>
          <p:nvPr>
            <p:ph type="title"/>
          </p:nvPr>
        </p:nvSpPr>
        <p:spPr>
          <a:xfrm>
            <a:off x="187779" y="2022765"/>
            <a:ext cx="5143500" cy="4626504"/>
          </a:xfrm>
        </p:spPr>
        <p:txBody>
          <a:bodyPr/>
          <a:lstStyle/>
          <a:p>
            <a:br>
              <a:rPr lang="fr-FR" sz="4800" b="1" dirty="0">
                <a:solidFill>
                  <a:schemeClr val="accent6">
                    <a:lumMod val="75000"/>
                  </a:schemeClr>
                </a:solidFill>
                <a:latin typeface="Cabin Sketch" panose="020B0503050202020004" pitchFamily="34" charset="0"/>
              </a:rPr>
            </a:br>
            <a:br>
              <a:rPr lang="fr-FR" sz="4000" b="1" dirty="0">
                <a:solidFill>
                  <a:schemeClr val="accent6">
                    <a:lumMod val="75000"/>
                  </a:schemeClr>
                </a:solidFill>
                <a:latin typeface="Cabin Sketch" panose="020B0503050202020004" pitchFamily="34" charset="0"/>
              </a:rPr>
            </a:br>
            <a:br>
              <a:rPr lang="fr-FR" sz="3200" b="1" dirty="0">
                <a:solidFill>
                  <a:srgbClr val="7030A0"/>
                </a:solidFill>
                <a:latin typeface="Cabin Sketch" panose="020B0503050202020004" pitchFamily="34" charset="0"/>
              </a:rPr>
            </a:br>
            <a:endParaRPr lang="fr-FR" sz="3200" i="1" dirty="0"/>
          </a:p>
        </p:txBody>
      </p:sp>
      <p:pic>
        <p:nvPicPr>
          <p:cNvPr id="5" name="Espace réservé du contenu 4"/>
          <p:cNvPicPr>
            <a:picLocks noGrp="1" noChangeAspect="1"/>
          </p:cNvPicPr>
          <p:nvPr>
            <p:ph idx="1"/>
          </p:nvPr>
        </p:nvPicPr>
        <p:blipFill>
          <a:blip r:embed="rId4"/>
          <a:stretch>
            <a:fillRect/>
          </a:stretch>
        </p:blipFill>
        <p:spPr>
          <a:xfrm>
            <a:off x="515998" y="479735"/>
            <a:ext cx="4487062" cy="1609490"/>
          </a:xfrm>
          <a:prstGeom prst="rect">
            <a:avLst/>
          </a:prstGeom>
        </p:spPr>
      </p:pic>
      <p:sp>
        <p:nvSpPr>
          <p:cNvPr id="6" name="Rectangle 5"/>
          <p:cNvSpPr/>
          <p:nvPr/>
        </p:nvSpPr>
        <p:spPr>
          <a:xfrm>
            <a:off x="0" y="1909510"/>
            <a:ext cx="5627914" cy="4739759"/>
          </a:xfrm>
          <a:prstGeom prst="rect">
            <a:avLst/>
          </a:prstGeom>
        </p:spPr>
        <p:txBody>
          <a:bodyPr wrap="square">
            <a:spAutoFit/>
          </a:bodyPr>
          <a:lstStyle/>
          <a:p>
            <a:pPr>
              <a:spcAft>
                <a:spcPts val="0"/>
              </a:spcAft>
            </a:pPr>
            <a:r>
              <a:rPr lang="fr-FR" b="1" dirty="0">
                <a:solidFill>
                  <a:srgbClr val="2E74B5"/>
                </a:solidFill>
                <a:latin typeface="Calibri" panose="020F0502020204030204" pitchFamily="34" charset="0"/>
                <a:ea typeface="Times New Roman" panose="02020603050405020304" pitchFamily="18" charset="0"/>
                <a:cs typeface="Times New Roman" panose="02020603050405020304" pitchFamily="18" charset="0"/>
              </a:rPr>
              <a:t>Charles Cosson</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sz="1600" dirty="0">
                <a:latin typeface="Calibri" panose="020F0502020204030204" pitchFamily="34" charset="0"/>
                <a:ea typeface="Times New Roman" panose="02020603050405020304" pitchFamily="18" charset="0"/>
                <a:cs typeface="Times New Roman" panose="02020603050405020304" pitchFamily="18" charset="0"/>
              </a:rPr>
              <a:t>Directeur du pôle PARIS SACLAY</a:t>
            </a:r>
          </a:p>
          <a:p>
            <a:pPr>
              <a:spcAft>
                <a:spcPts val="0"/>
              </a:spcAft>
            </a:pP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b="1"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LA TERRASSE DISCOVERY +X</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sz="1600"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Espace Technologique, Bâtiment Discovery, </a:t>
            </a:r>
          </a:p>
          <a:p>
            <a:pPr>
              <a:spcAft>
                <a:spcPts val="0"/>
              </a:spcAft>
            </a:pPr>
            <a:r>
              <a:rPr lang="fr-FR" sz="1600"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Bloc B, </a:t>
            </a:r>
            <a:r>
              <a:rPr lang="fr-FR" sz="1600" dirty="0" err="1">
                <a:solidFill>
                  <a:srgbClr val="44546A"/>
                </a:solidFill>
                <a:latin typeface="Calibri" panose="020F0502020204030204" pitchFamily="34" charset="0"/>
                <a:ea typeface="Times New Roman" panose="02020603050405020304" pitchFamily="18" charset="0"/>
                <a:cs typeface="Times New Roman" panose="02020603050405020304" pitchFamily="18" charset="0"/>
              </a:rPr>
              <a:t>Rez</a:t>
            </a:r>
            <a:r>
              <a:rPr lang="fr-FR" sz="1600"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 de Chaussée</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sz="1600"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Route de L’Orme des Merisiers</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sz="1600"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91190 SAINT-AUBIN</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b="1"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Pour nous trouver: Ecrire « la terrasse </a:t>
            </a:r>
            <a:r>
              <a:rPr lang="fr-FR" b="1" dirty="0" err="1">
                <a:solidFill>
                  <a:srgbClr val="44546A"/>
                </a:solidFill>
                <a:latin typeface="Calibri" panose="020F0502020204030204" pitchFamily="34" charset="0"/>
                <a:ea typeface="Times New Roman" panose="02020603050405020304" pitchFamily="18" charset="0"/>
                <a:cs typeface="Times New Roman" panose="02020603050405020304" pitchFamily="18" charset="0"/>
              </a:rPr>
              <a:t>discovery</a:t>
            </a:r>
            <a:r>
              <a:rPr lang="fr-FR" b="1"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 saint aubin » sur Google </a:t>
            </a:r>
            <a:r>
              <a:rPr lang="fr-FR" b="1" dirty="0" err="1">
                <a:solidFill>
                  <a:srgbClr val="44546A"/>
                </a:solidFill>
                <a:latin typeface="Calibri" panose="020F0502020204030204" pitchFamily="34" charset="0"/>
                <a:ea typeface="Times New Roman" panose="02020603050405020304" pitchFamily="18" charset="0"/>
                <a:cs typeface="Times New Roman" panose="02020603050405020304" pitchFamily="18" charset="0"/>
              </a:rPr>
              <a:t>Maps</a:t>
            </a:r>
            <a:r>
              <a:rPr lang="fr-FR" b="1"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 ou </a:t>
            </a:r>
            <a:r>
              <a:rPr lang="fr-FR" b="1" dirty="0" err="1">
                <a:solidFill>
                  <a:srgbClr val="44546A"/>
                </a:solidFill>
                <a:latin typeface="Calibri" panose="020F0502020204030204" pitchFamily="34" charset="0"/>
                <a:ea typeface="Times New Roman" panose="02020603050405020304" pitchFamily="18" charset="0"/>
                <a:cs typeface="Times New Roman" panose="02020603050405020304" pitchFamily="18" charset="0"/>
              </a:rPr>
              <a:t>Waze</a:t>
            </a:r>
            <a:r>
              <a:rPr lang="fr-FR" b="1" dirty="0">
                <a:solidFill>
                  <a:srgbClr val="44546A"/>
                </a:solidFill>
                <a:latin typeface="Calibri" panose="020F0502020204030204" pitchFamily="34" charset="0"/>
                <a:ea typeface="Times New Roman" panose="02020603050405020304" pitchFamily="18" charset="0"/>
                <a:cs typeface="Times New Roman" panose="02020603050405020304" pitchFamily="18" charset="0"/>
              </a:rPr>
              <a:t>. </a:t>
            </a:r>
          </a:p>
          <a:p>
            <a:pPr>
              <a:spcAft>
                <a:spcPts val="0"/>
              </a:spcAft>
            </a:pP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Sur LinkedIn : @Charles Cosson @La Terrasse Discovery</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Sur Twitter : @</a:t>
            </a:r>
            <a:r>
              <a:rPr lang="fr-FR" dirty="0" err="1">
                <a:solidFill>
                  <a:srgbClr val="1F4E79"/>
                </a:solidFill>
                <a:latin typeface="Calibri" panose="020F0502020204030204" pitchFamily="34" charset="0"/>
                <a:ea typeface="Times New Roman" panose="02020603050405020304" pitchFamily="18" charset="0"/>
                <a:cs typeface="Times New Roman" panose="02020603050405020304" pitchFamily="18" charset="0"/>
              </a:rPr>
              <a:t>CharlesCosson</a:t>
            </a:r>
            <a:r>
              <a:rPr lang="fr-FR"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r>
              <a:rPr lang="fr-FR" dirty="0" err="1">
                <a:solidFill>
                  <a:srgbClr val="1F4E79"/>
                </a:solidFill>
                <a:latin typeface="Calibri" panose="020F0502020204030204" pitchFamily="34" charset="0"/>
                <a:ea typeface="Times New Roman" panose="02020603050405020304" pitchFamily="18" charset="0"/>
                <a:cs typeface="Times New Roman" panose="02020603050405020304" pitchFamily="18" charset="0"/>
              </a:rPr>
              <a:t>LaTerrasseD</a:t>
            </a:r>
            <a:endParaRPr lang="fr-FR" dirty="0">
              <a:solidFill>
                <a:srgbClr val="1F4E79"/>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sz="16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5"/>
              </a:rPr>
              <a:t>charles.cosson@bpvf.fr</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sz="16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Tel : 06 25 03 87 06</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b="1" dirty="0">
                <a:solidFill>
                  <a:srgbClr val="2E74B5"/>
                </a:solidFill>
                <a:latin typeface="Calibri" panose="020F0502020204030204" pitchFamily="34" charset="0"/>
                <a:ea typeface="Times New Roman" panose="02020603050405020304" pitchFamily="18" charset="0"/>
                <a:cs typeface="Times New Roman" panose="02020603050405020304" pitchFamily="18" charset="0"/>
              </a:rPr>
              <a:t>BANQUE POPULAIRE VAL DE FRANCE</a:t>
            </a:r>
            <a:r>
              <a:rPr lang="fr-FR" sz="1600" b="1" dirty="0">
                <a:solidFill>
                  <a:srgbClr val="2E74B5"/>
                </a:solidFill>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sz="16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BANQUE &amp; ASSURANCES</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69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28B7921-9837-4709-8867-7BF6CAC9068C}"/>
              </a:ext>
            </a:extLst>
          </p:cNvPr>
          <p:cNvPicPr>
            <a:picLocks noChangeAspect="1"/>
          </p:cNvPicPr>
          <p:nvPr/>
        </p:nvPicPr>
        <p:blipFill>
          <a:blip r:embed="rId2"/>
          <a:stretch>
            <a:fillRect/>
          </a:stretch>
        </p:blipFill>
        <p:spPr>
          <a:xfrm>
            <a:off x="1866000" y="908721"/>
            <a:ext cx="8460000" cy="5400600"/>
          </a:xfrm>
          <a:prstGeom prst="rect">
            <a:avLst/>
          </a:prstGeom>
        </p:spPr>
      </p:pic>
    </p:spTree>
    <p:extLst>
      <p:ext uri="{BB962C8B-B14F-4D97-AF65-F5344CB8AC3E}">
        <p14:creationId xmlns:p14="http://schemas.microsoft.com/office/powerpoint/2010/main" val="329795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480B94-1106-413D-A651-F6D62DC2A147}"/>
              </a:ext>
            </a:extLst>
          </p:cNvPr>
          <p:cNvSpPr>
            <a:spLocks noGrp="1"/>
          </p:cNvSpPr>
          <p:nvPr>
            <p:ph type="title"/>
          </p:nvPr>
        </p:nvSpPr>
        <p:spPr/>
        <p:txBody>
          <a:bodyPr/>
          <a:lstStyle/>
          <a:p>
            <a:r>
              <a:rPr lang="fr-FR" dirty="0"/>
              <a:t>Mesures gouvernementales annoncées pour faire face à la crise actuelle</a:t>
            </a:r>
          </a:p>
        </p:txBody>
      </p:sp>
      <p:sp>
        <p:nvSpPr>
          <p:cNvPr id="6" name="ZoneTexte 5">
            <a:extLst>
              <a:ext uri="{FF2B5EF4-FFF2-40B4-BE49-F238E27FC236}">
                <a16:creationId xmlns:a16="http://schemas.microsoft.com/office/drawing/2014/main" id="{CB2FDB8D-3739-44B3-B7CE-366758336442}"/>
              </a:ext>
            </a:extLst>
          </p:cNvPr>
          <p:cNvSpPr txBox="1"/>
          <p:nvPr/>
        </p:nvSpPr>
        <p:spPr>
          <a:xfrm>
            <a:off x="1811524" y="1259175"/>
            <a:ext cx="8568952" cy="4339650"/>
          </a:xfrm>
          <a:prstGeom prst="rect">
            <a:avLst/>
          </a:prstGeom>
          <a:noFill/>
        </p:spPr>
        <p:txBody>
          <a:bodyPr wrap="square" rtlCol="0">
            <a:spAutoFit/>
          </a:bodyPr>
          <a:lstStyle/>
          <a:p>
            <a:endParaRPr lang="fr-FR" sz="1200" dirty="0">
              <a:solidFill>
                <a:srgbClr val="000000"/>
              </a:solidFill>
              <a:latin typeface="Arial"/>
            </a:endParaRPr>
          </a:p>
          <a:p>
            <a:r>
              <a:rPr lang="fr-FR" sz="1200" dirty="0">
                <a:solidFill>
                  <a:srgbClr val="000000"/>
                </a:solidFill>
                <a:latin typeface="Arial"/>
              </a:rPr>
              <a:t>Pour les entreprises, le Gouvernement a annoncé les mesures suivantes : </a:t>
            </a:r>
          </a:p>
          <a:p>
            <a:endParaRPr lang="fr-FR" sz="1200" dirty="0">
              <a:solidFill>
                <a:srgbClr val="000000"/>
              </a:solidFill>
              <a:latin typeface="Arial"/>
            </a:endParaRPr>
          </a:p>
          <a:p>
            <a:pPr marL="171450" indent="-171450">
              <a:buFont typeface="Arial" panose="020B0604020202020204" pitchFamily="34" charset="0"/>
              <a:buChar char="•"/>
            </a:pPr>
            <a:r>
              <a:rPr lang="fr-FR" sz="1200" dirty="0">
                <a:solidFill>
                  <a:srgbClr val="000000"/>
                </a:solidFill>
                <a:latin typeface="Arial"/>
              </a:rPr>
              <a:t>Des délais de paiement d’échéances sociales et/ou fiscales (URSSAF, impôts) ;</a:t>
            </a:r>
          </a:p>
          <a:p>
            <a:pPr marL="171450" indent="-171450">
              <a:buFont typeface="Arial" panose="020B0604020202020204" pitchFamily="34" charset="0"/>
              <a:buChar char="•"/>
            </a:pPr>
            <a:r>
              <a:rPr lang="fr-FR" sz="1200" dirty="0">
                <a:solidFill>
                  <a:srgbClr val="000000"/>
                </a:solidFill>
                <a:latin typeface="Arial"/>
              </a:rPr>
              <a:t>Dans les situations les plus difficiles, des remises d’impôts directs pouvant être décidées dans le cadre d'un examen individualisé des demandes ;</a:t>
            </a:r>
          </a:p>
          <a:p>
            <a:pPr marL="171450" indent="-171450">
              <a:buFont typeface="Arial" panose="020B0604020202020204" pitchFamily="34" charset="0"/>
              <a:buChar char="•"/>
            </a:pPr>
            <a:r>
              <a:rPr lang="fr-FR" sz="1200" dirty="0">
                <a:solidFill>
                  <a:srgbClr val="000000"/>
                </a:solidFill>
                <a:latin typeface="Arial"/>
              </a:rPr>
              <a:t>La suspension des loyers, des factures d'eau, de gaz et d’électricité pour les PME en difficulté</a:t>
            </a:r>
          </a:p>
          <a:p>
            <a:pPr marL="171450" indent="-171450">
              <a:buFont typeface="Arial" panose="020B0604020202020204" pitchFamily="34" charset="0"/>
              <a:buChar char="•"/>
            </a:pPr>
            <a:r>
              <a:rPr lang="fr-FR" sz="1200" dirty="0">
                <a:solidFill>
                  <a:srgbClr val="000000"/>
                </a:solidFill>
                <a:latin typeface="Arial"/>
              </a:rPr>
              <a:t>L’aide de 1 500 euros pour toutes les petites entreprises, les indépendants, et les microentreprises grâce au fonds de solidarité ;</a:t>
            </a:r>
          </a:p>
          <a:p>
            <a:pPr marL="171450" indent="-171450">
              <a:buFont typeface="Arial" panose="020B0604020202020204" pitchFamily="34" charset="0"/>
              <a:buChar char="•"/>
            </a:pPr>
            <a:r>
              <a:rPr lang="fr-FR" sz="1200" dirty="0">
                <a:solidFill>
                  <a:srgbClr val="000000"/>
                </a:solidFill>
                <a:latin typeface="Arial"/>
              </a:rPr>
              <a:t>La mobilisation de l’Etat à hauteur de 300 milliards d’euros et de Bpifrance pour la mise en place de prêts garantis par l’Etat ;</a:t>
            </a:r>
          </a:p>
          <a:p>
            <a:pPr marL="171450" indent="-171450">
              <a:buFont typeface="Arial" panose="020B0604020202020204" pitchFamily="34" charset="0"/>
              <a:buChar char="•"/>
            </a:pPr>
            <a:r>
              <a:rPr lang="fr-FR" sz="1200" dirty="0">
                <a:solidFill>
                  <a:srgbClr val="000000"/>
                </a:solidFill>
                <a:latin typeface="Arial"/>
              </a:rPr>
              <a:t>Un soutien de l’Etat et de la Banque de France (médiation du crédit) pour négocier avec sa banque un rééchelonnement des crédits bancaires ;</a:t>
            </a:r>
          </a:p>
          <a:p>
            <a:pPr marL="171450" indent="-171450">
              <a:buFont typeface="Arial" panose="020B0604020202020204" pitchFamily="34" charset="0"/>
              <a:buChar char="•"/>
            </a:pPr>
            <a:r>
              <a:rPr lang="fr-FR" sz="1200" dirty="0">
                <a:solidFill>
                  <a:srgbClr val="000000"/>
                </a:solidFill>
                <a:latin typeface="Arial"/>
              </a:rPr>
              <a:t>Le maintien de l'emploi dans les entreprises par le dispositif de chômage partiel simplifié et renforcé ;</a:t>
            </a:r>
          </a:p>
          <a:p>
            <a:pPr marL="171450" indent="-171450">
              <a:buFont typeface="Arial" panose="020B0604020202020204" pitchFamily="34" charset="0"/>
              <a:buChar char="•"/>
            </a:pPr>
            <a:r>
              <a:rPr lang="fr-FR" sz="1200" dirty="0">
                <a:solidFill>
                  <a:srgbClr val="000000"/>
                </a:solidFill>
                <a:latin typeface="Arial"/>
              </a:rPr>
              <a:t>L’appui au traitement d’un conflit avec des clients ou fournisseurs par le Médiateur des entreprises ;</a:t>
            </a:r>
          </a:p>
          <a:p>
            <a:pPr marL="171450" indent="-171450">
              <a:buFont typeface="Arial" panose="020B0604020202020204" pitchFamily="34" charset="0"/>
              <a:buChar char="•"/>
            </a:pPr>
            <a:r>
              <a:rPr lang="fr-FR" sz="1200" dirty="0">
                <a:solidFill>
                  <a:srgbClr val="000000"/>
                </a:solidFill>
                <a:latin typeface="Arial"/>
              </a:rPr>
              <a:t>La reconnaissance par l’Etat et les collectivités locales du Coronavirus comme un cas de force majeure pour leurs marchés publics. En conséquence, pour tous les marchés publics d’Etat et des collectivités locales, les pénalités de retards ne seront pas appliquées.</a:t>
            </a:r>
          </a:p>
          <a:p>
            <a:endParaRPr lang="fr-FR" sz="1200" dirty="0">
              <a:solidFill>
                <a:srgbClr val="000000"/>
              </a:solidFill>
              <a:latin typeface="Arial"/>
            </a:endParaRPr>
          </a:p>
          <a:p>
            <a:pPr marL="171450" indent="-171450">
              <a:buFont typeface="Arial" panose="020B0604020202020204" pitchFamily="34" charset="0"/>
              <a:buChar char="•"/>
            </a:pPr>
            <a:r>
              <a:rPr lang="fr-FR" sz="1200" b="1" dirty="0">
                <a:solidFill>
                  <a:srgbClr val="000000"/>
                </a:solidFill>
                <a:latin typeface="Arial"/>
              </a:rPr>
              <a:t>En particulier pour les sociétés innovantes, le remboursement accéléré des crédits d'impôt sur les sociétés restituables en 2020, dont le crédit impôt recherche (CIR) pour l’année 2019, et des crédits de TVA (ce qui représenterait une avance de trésorerie globale de 1,5Mds€)</a:t>
            </a:r>
          </a:p>
          <a:p>
            <a:endParaRPr lang="fr-FR" sz="1200" dirty="0" err="1">
              <a:solidFill>
                <a:srgbClr val="000000"/>
              </a:solidFill>
              <a:latin typeface="Arial"/>
            </a:endParaRPr>
          </a:p>
        </p:txBody>
      </p:sp>
    </p:spTree>
    <p:extLst>
      <p:ext uri="{BB962C8B-B14F-4D97-AF65-F5344CB8AC3E}">
        <p14:creationId xmlns:p14="http://schemas.microsoft.com/office/powerpoint/2010/main" val="256954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E26539-51F6-4626-ABFA-8D4466D4704B}"/>
              </a:ext>
            </a:extLst>
          </p:cNvPr>
          <p:cNvPicPr>
            <a:picLocks noChangeAspect="1"/>
          </p:cNvPicPr>
          <p:nvPr/>
        </p:nvPicPr>
        <p:blipFill>
          <a:blip r:embed="rId2"/>
          <a:stretch>
            <a:fillRect/>
          </a:stretch>
        </p:blipFill>
        <p:spPr>
          <a:xfrm>
            <a:off x="2063552" y="404664"/>
            <a:ext cx="8064896" cy="5616624"/>
          </a:xfrm>
          <a:prstGeom prst="rect">
            <a:avLst/>
          </a:prstGeom>
        </p:spPr>
      </p:pic>
    </p:spTree>
    <p:extLst>
      <p:ext uri="{BB962C8B-B14F-4D97-AF65-F5344CB8AC3E}">
        <p14:creationId xmlns:p14="http://schemas.microsoft.com/office/powerpoint/2010/main" val="49847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9B353F2-2C2B-4A61-AD17-671EF81D9DFD}"/>
              </a:ext>
            </a:extLst>
          </p:cNvPr>
          <p:cNvPicPr>
            <a:picLocks noChangeAspect="1"/>
          </p:cNvPicPr>
          <p:nvPr/>
        </p:nvPicPr>
        <p:blipFill>
          <a:blip r:embed="rId2"/>
          <a:stretch>
            <a:fillRect/>
          </a:stretch>
        </p:blipFill>
        <p:spPr>
          <a:xfrm>
            <a:off x="1703512" y="142876"/>
            <a:ext cx="5832648" cy="3286125"/>
          </a:xfrm>
          <a:prstGeom prst="rect">
            <a:avLst/>
          </a:prstGeom>
        </p:spPr>
      </p:pic>
      <p:pic>
        <p:nvPicPr>
          <p:cNvPr id="4" name="Image 3">
            <a:extLst>
              <a:ext uri="{FF2B5EF4-FFF2-40B4-BE49-F238E27FC236}">
                <a16:creationId xmlns:a16="http://schemas.microsoft.com/office/drawing/2014/main" id="{306AD152-02DC-4E2B-947E-2599B1858CD0}"/>
              </a:ext>
            </a:extLst>
          </p:cNvPr>
          <p:cNvPicPr>
            <a:picLocks noChangeAspect="1"/>
          </p:cNvPicPr>
          <p:nvPr/>
        </p:nvPicPr>
        <p:blipFill>
          <a:blip r:embed="rId3"/>
          <a:stretch>
            <a:fillRect/>
          </a:stretch>
        </p:blipFill>
        <p:spPr>
          <a:xfrm>
            <a:off x="4007768" y="3356993"/>
            <a:ext cx="6085706" cy="3286125"/>
          </a:xfrm>
          <a:prstGeom prst="rect">
            <a:avLst/>
          </a:prstGeom>
        </p:spPr>
      </p:pic>
    </p:spTree>
    <p:extLst>
      <p:ext uri="{BB962C8B-B14F-4D97-AF65-F5344CB8AC3E}">
        <p14:creationId xmlns:p14="http://schemas.microsoft.com/office/powerpoint/2010/main" val="368084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870879" y="740947"/>
            <a:ext cx="10045116" cy="5107321"/>
          </a:xfrm>
          <a:prstGeom prst="rect">
            <a:avLst/>
          </a:prstGeom>
        </p:spPr>
      </p:pic>
    </p:spTree>
    <p:extLst>
      <p:ext uri="{BB962C8B-B14F-4D97-AF65-F5344CB8AC3E}">
        <p14:creationId xmlns:p14="http://schemas.microsoft.com/office/powerpoint/2010/main" val="196991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779" y="0"/>
            <a:ext cx="10515600" cy="1325563"/>
          </a:xfrm>
        </p:spPr>
        <p:txBody>
          <a:bodyPr/>
          <a:lstStyle/>
          <a:p>
            <a:r>
              <a:rPr lang="fr-FR" b="1" dirty="0">
                <a:solidFill>
                  <a:schemeClr val="accent6">
                    <a:lumMod val="75000"/>
                  </a:schemeClr>
                </a:solidFill>
                <a:latin typeface="Cabin Sketch" panose="020B0503050202020004" pitchFamily="34" charset="0"/>
              </a:rPr>
              <a:t>Pour votre santé financière:</a:t>
            </a:r>
          </a:p>
        </p:txBody>
      </p:sp>
      <p:pic>
        <p:nvPicPr>
          <p:cNvPr id="3" name="Image 2"/>
          <p:cNvPicPr>
            <a:picLocks noChangeAspect="1"/>
          </p:cNvPicPr>
          <p:nvPr/>
        </p:nvPicPr>
        <p:blipFill>
          <a:blip r:embed="rId2"/>
          <a:stretch>
            <a:fillRect/>
          </a:stretch>
        </p:blipFill>
        <p:spPr>
          <a:xfrm>
            <a:off x="144821" y="1204912"/>
            <a:ext cx="11581516" cy="5292141"/>
          </a:xfrm>
          <a:prstGeom prst="rect">
            <a:avLst/>
          </a:prstGeom>
        </p:spPr>
      </p:pic>
    </p:spTree>
    <p:extLst>
      <p:ext uri="{BB962C8B-B14F-4D97-AF65-F5344CB8AC3E}">
        <p14:creationId xmlns:p14="http://schemas.microsoft.com/office/powerpoint/2010/main" val="427860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E77A2F7-02D8-4767-878F-8696748EF73F}"/>
              </a:ext>
            </a:extLst>
          </p:cNvPr>
          <p:cNvPicPr>
            <a:picLocks noChangeAspect="1"/>
          </p:cNvPicPr>
          <p:nvPr/>
        </p:nvPicPr>
        <p:blipFill>
          <a:blip r:embed="rId2"/>
          <a:stretch>
            <a:fillRect/>
          </a:stretch>
        </p:blipFill>
        <p:spPr>
          <a:xfrm>
            <a:off x="2279576" y="404664"/>
            <a:ext cx="7632848" cy="5760640"/>
          </a:xfrm>
          <a:prstGeom prst="rect">
            <a:avLst/>
          </a:prstGeom>
        </p:spPr>
      </p:pic>
    </p:spTree>
    <p:extLst>
      <p:ext uri="{BB962C8B-B14F-4D97-AF65-F5344CB8AC3E}">
        <p14:creationId xmlns:p14="http://schemas.microsoft.com/office/powerpoint/2010/main" val="1926699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FuS6rOh.TJ.Gy3.6YGJ90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5WK4o6KS3uzcoSGcS9vV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me3O41KWS0WjL.5S01Ka0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eM5fsn5NSWGVQF7VOXfA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eM5fsn5NSWGVQF7VOXfAz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pifrance_masquePPT">
  <a:themeElements>
    <a:clrScheme name="BPI PPT">
      <a:dk1>
        <a:srgbClr val="000000"/>
      </a:dk1>
      <a:lt1>
        <a:srgbClr val="FFFFFF"/>
      </a:lt1>
      <a:dk2>
        <a:srgbClr val="C5C7C8"/>
      </a:dk2>
      <a:lt2>
        <a:srgbClr val="FFFFFF"/>
      </a:lt2>
      <a:accent1>
        <a:srgbClr val="FFCD00"/>
      </a:accent1>
      <a:accent2>
        <a:srgbClr val="786E64"/>
      </a:accent2>
      <a:accent3>
        <a:srgbClr val="C83764"/>
      </a:accent3>
      <a:accent4>
        <a:srgbClr val="FFA000"/>
      </a:accent4>
      <a:accent5>
        <a:srgbClr val="AF282D"/>
      </a:accent5>
      <a:accent6>
        <a:srgbClr val="EB7800"/>
      </a:accent6>
      <a:hlink>
        <a:srgbClr val="000000"/>
      </a:hlink>
      <a:folHlink>
        <a:srgbClr val="000000"/>
      </a:folHlink>
    </a:clrScheme>
    <a:fontScheme name="BPI PPT Arial">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err="1" smtClean="0"/>
        </a:defPPr>
      </a:lst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9433</TotalTime>
  <Words>2094</Words>
  <Application>Microsoft Office PowerPoint</Application>
  <PresentationFormat>Grand écran</PresentationFormat>
  <Paragraphs>190</Paragraphs>
  <Slides>25</Slides>
  <Notes>5</Notes>
  <HiddenSlides>0</HiddenSlides>
  <MMClips>0</MMClips>
  <ScaleCrop>false</ScaleCrop>
  <HeadingPairs>
    <vt:vector size="8" baseType="variant">
      <vt:variant>
        <vt:lpstr>Polices utilisées</vt:lpstr>
      </vt:variant>
      <vt:variant>
        <vt:i4>9</vt:i4>
      </vt:variant>
      <vt:variant>
        <vt:lpstr>Thème</vt:lpstr>
      </vt:variant>
      <vt:variant>
        <vt:i4>2</vt:i4>
      </vt:variant>
      <vt:variant>
        <vt:lpstr>Serveurs OLE incorporés</vt:lpstr>
      </vt:variant>
      <vt:variant>
        <vt:i4>1</vt:i4>
      </vt:variant>
      <vt:variant>
        <vt:lpstr>Titres des diapositives</vt:lpstr>
      </vt:variant>
      <vt:variant>
        <vt:i4>25</vt:i4>
      </vt:variant>
    </vt:vector>
  </HeadingPairs>
  <TitlesOfParts>
    <vt:vector size="37" baseType="lpstr">
      <vt:lpstr>Arial</vt:lpstr>
      <vt:lpstr>Berlin Sans FB</vt:lpstr>
      <vt:lpstr>Cabin Sketch</vt:lpstr>
      <vt:lpstr>Calibri</vt:lpstr>
      <vt:lpstr>Calibri Light</vt:lpstr>
      <vt:lpstr>Helvetica</vt:lpstr>
      <vt:lpstr>Impact</vt:lpstr>
      <vt:lpstr>Times New Roman</vt:lpstr>
      <vt:lpstr>Wingdings</vt:lpstr>
      <vt:lpstr>1_Thème Office</vt:lpstr>
      <vt:lpstr>bpifrance_masquePPT</vt:lpstr>
      <vt:lpstr>think-cell Slide</vt:lpstr>
      <vt:lpstr>Présentation PowerPoint</vt:lpstr>
      <vt:lpstr>Présentation PowerPoint</vt:lpstr>
      <vt:lpstr>Présentation PowerPoint</vt:lpstr>
      <vt:lpstr>Mesures gouvernementales annoncées pour faire face à la crise actuelle</vt:lpstr>
      <vt:lpstr>Présentation PowerPoint</vt:lpstr>
      <vt:lpstr>Présentation PowerPoint</vt:lpstr>
      <vt:lpstr>Présentation PowerPoint</vt:lpstr>
      <vt:lpstr>Pour votre santé financière:</vt:lpstr>
      <vt:lpstr>Présentation PowerPoint</vt:lpstr>
      <vt:lpstr>Présentation PowerPoint</vt:lpstr>
      <vt:lpstr>Entreprises innovantes Détails du plan d’action (1/2) : compenser en partie les besoins en capital des start-up dans un contexte de tarissement </vt:lpstr>
      <vt:lpstr>Entreprises innovantes Détails du plan d’action (2/2) : continuer le soutien aux programmes de R&amp;D déjà initiés et à venir</vt:lpstr>
      <vt:lpstr>Un continuum adapté aux start-up dans le contexte actuel</vt:lpstr>
      <vt:lpstr>Présentation PowerPoint</vt:lpstr>
      <vt:lpstr>Pour votre santé financière: </vt:lpstr>
      <vt:lpstr>Pour votre santé financière:</vt:lpstr>
      <vt:lpstr>Pour votre santé financière:</vt:lpstr>
      <vt:lpstr>Pour votre santé financière:</vt:lpstr>
      <vt:lpstr>Pour votre santé financière:</vt:lpstr>
      <vt:lpstr>Face à l’épidémie du Coronavirus COVID-19,  le gouvernement a mis en place des mesures de soutien immédiates aux entreprises :</vt:lpstr>
      <vt:lpstr>Présentation PowerPoint</vt:lpstr>
      <vt:lpstr>Présentation PowerPoint</vt:lpstr>
      <vt:lpstr>Pour votre santé financière:</vt:lpstr>
      <vt:lpstr>Présentation PowerPoint</vt:lpstr>
      <vt:lpstr>   </vt:lpstr>
    </vt:vector>
  </TitlesOfParts>
  <Company>Banque Populaire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NAOUALI Emilie (VFHEFEM)</dc:creator>
  <cp:lastModifiedBy>ninon apolinarski</cp:lastModifiedBy>
  <cp:revision>262</cp:revision>
  <cp:lastPrinted>2019-03-26T07:44:35Z</cp:lastPrinted>
  <dcterms:created xsi:type="dcterms:W3CDTF">2018-06-18T08:32:27Z</dcterms:created>
  <dcterms:modified xsi:type="dcterms:W3CDTF">2020-06-24T13:36:17Z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8a19f0c-bea1-442e-a475-ed109d9ec508_Enabled">
    <vt:lpwstr>True</vt:lpwstr>
  </property>
  <property fmtid="{D5CDD505-2E9C-101B-9397-08002B2CF9AE}" pid="3" name="MSIP_Label_48a19f0c-bea1-442e-a475-ed109d9ec508_SiteId">
    <vt:lpwstr>d5bb6d35-8a82-4329-b49a-5030bd6497ab</vt:lpwstr>
  </property>
  <property fmtid="{D5CDD505-2E9C-101B-9397-08002B2CF9AE}" pid="4" name="MSIP_Label_48a19f0c-bea1-442e-a475-ed109d9ec508_Owner">
    <vt:lpwstr>charles.cosson@bpvf.fr</vt:lpwstr>
  </property>
  <property fmtid="{D5CDD505-2E9C-101B-9397-08002B2CF9AE}" pid="5" name="MSIP_Label_48a19f0c-bea1-442e-a475-ed109d9ec508_SetDate">
    <vt:lpwstr>2019-08-30T07:58:00.9647701Z</vt:lpwstr>
  </property>
  <property fmtid="{D5CDD505-2E9C-101B-9397-08002B2CF9AE}" pid="6" name="MSIP_Label_48a19f0c-bea1-442e-a475-ed109d9ec508_Name">
    <vt:lpwstr>C2 - Interne BPCE</vt:lpwstr>
  </property>
  <property fmtid="{D5CDD505-2E9C-101B-9397-08002B2CF9AE}" pid="7" name="MSIP_Label_48a19f0c-bea1-442e-a475-ed109d9ec508_Application">
    <vt:lpwstr>Microsoft Azure Information Protection</vt:lpwstr>
  </property>
  <property fmtid="{D5CDD505-2E9C-101B-9397-08002B2CF9AE}" pid="8" name="MSIP_Label_48a19f0c-bea1-442e-a475-ed109d9ec508_Extended_MSFT_Method">
    <vt:lpwstr>Automatic</vt:lpwstr>
  </property>
  <property fmtid="{D5CDD505-2E9C-101B-9397-08002B2CF9AE}" pid="9" name="Sensitivity">
    <vt:lpwstr>C2 - Interne BPCE</vt:lpwstr>
  </property>
</Properties>
</file>